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7"/>
  </p:notesMasterIdLst>
  <p:sldIdLst>
    <p:sldId id="268" r:id="rId2"/>
    <p:sldId id="293" r:id="rId3"/>
    <p:sldId id="269" r:id="rId4"/>
    <p:sldId id="267" r:id="rId5"/>
    <p:sldId id="270" r:id="rId6"/>
    <p:sldId id="271" r:id="rId7"/>
    <p:sldId id="272" r:id="rId8"/>
    <p:sldId id="261" r:id="rId9"/>
    <p:sldId id="276" r:id="rId10"/>
    <p:sldId id="262" r:id="rId11"/>
    <p:sldId id="263" r:id="rId12"/>
    <p:sldId id="277" r:id="rId13"/>
    <p:sldId id="264" r:id="rId14"/>
    <p:sldId id="265" r:id="rId15"/>
    <p:sldId id="274" r:id="rId16"/>
    <p:sldId id="285" r:id="rId17"/>
    <p:sldId id="289" r:id="rId18"/>
    <p:sldId id="291" r:id="rId19"/>
    <p:sldId id="292" r:id="rId20"/>
    <p:sldId id="287" r:id="rId21"/>
    <p:sldId id="273" r:id="rId22"/>
    <p:sldId id="257" r:id="rId23"/>
    <p:sldId id="295" r:id="rId24"/>
    <p:sldId id="258" r:id="rId25"/>
    <p:sldId id="296" r:id="rId26"/>
    <p:sldId id="259" r:id="rId27"/>
    <p:sldId id="297" r:id="rId28"/>
    <p:sldId id="278" r:id="rId29"/>
    <p:sldId id="260" r:id="rId30"/>
    <p:sldId id="279" r:id="rId31"/>
    <p:sldId id="280" r:id="rId32"/>
    <p:sldId id="281" r:id="rId33"/>
    <p:sldId id="282" r:id="rId34"/>
    <p:sldId id="283" r:id="rId35"/>
    <p:sldId id="294" r:id="rId36"/>
  </p:sldIdLst>
  <p:sldSz cx="9144000" cy="5143500" type="screen16x9"/>
  <p:notesSz cx="51435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7" d="100"/>
          <a:sy n="117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57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71CDB-5DF7-298B-DCAF-7C1B664E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35903-4DDE-CEE7-57EA-D99505743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158E5-EDF8-24AE-F771-EECA202AA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3B59F-55F0-4521-A2A2-73E8315FA9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35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34946-A992-ACB1-4C83-8A4E8BAFE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8D4CD-7F83-379A-84F2-4C0364A6B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87055-128D-6B3A-834F-7D7AA5469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37C1-DF95-22E9-6196-72326F53FB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83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8FEF9-3687-D064-ED1B-9F93A42E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084F2-F082-76DF-52BA-EFCD10F1D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BDAC1-F6F8-92B7-1894-58283DBCD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E2DA5-F4B1-6463-DCEF-295212DF4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62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2174-7D8D-03E8-91B0-4BDA0CA51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326D8-7E4E-EEFF-1474-02486D0C1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F2519-CE8C-C562-02DB-3281BEBD6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D9B88-B203-9371-8475-5277BB63B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98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69761-4494-915A-DB70-EC303511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BD267-5F28-BDA1-1CCE-85CEF02EF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50E67-386E-EB7D-F9AC-4EE42ACDD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BE309-1DA0-E8CA-7C0D-3D85C07A6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5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1931-A5BE-2C90-A168-9307A0E4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0E2B9-EED6-3862-9A89-5C20EC1FB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9CBE72-5542-3AF7-222D-309D0F086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AB5AD-AAAD-4866-1E55-B735064AE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7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22634-4CB1-D19C-E0D4-761402867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8F6C1-DD54-58C7-7B0D-56AC40964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CABB5-3206-287E-1301-6271E626D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46FD4-7439-3E35-E37E-18D4BED29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13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B05C0-30FE-8DB0-6973-164AF53D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60D8D-6241-2272-30E2-C72594243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7C0DB-D845-0C31-D698-AD263D710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D659E-E1B7-9941-AA5B-9797C3C1ED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9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67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1298A-6ADB-7495-BBBC-F89722AA9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AE86E9-1A07-96CC-0A00-7CFF4F7FF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E74DA1-2209-F414-97DE-BC070100C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D2BEA-8018-967C-3363-984229E1B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89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C6559-3116-4AA3-664B-2509B3772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1EF154-209F-C2AE-29B8-C5E04733E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3C7CB-9CFA-B884-63BB-CB5DFA06A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E63F2-1C9B-8898-ED6A-F13705545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19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4530B-FD25-CD0A-D6F5-DD0B597AF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A9D2E-91BA-299B-04AF-06F8A353B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55398-0765-3472-A735-DFEB03F36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9212D-49FD-C4EB-D962-4C648F88C2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8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9C237-BAA5-71F3-A01D-E8FA40A9B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B35E22-66D3-7860-A9B4-C93ADAAB8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E3B93-9E2E-1D17-1409-DF8459C34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1EBB-8C06-B679-A386-B56C74D62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3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A543-505D-2AE8-E097-6E5847E1F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F5175B-3D6C-293B-047A-E074DE1CE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751FF-D588-D8FA-4997-6B41A1ED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A5A2E-B85F-AFE5-2E32-12E0EC0D4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7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CA8EF-D95B-6D65-C6AB-696F2C45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CB1363-F58C-17C4-B382-3C6889A51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787C2-492F-3881-1BF2-D63AD2895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AA393-FDC5-10F7-2D97-6EED4D110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C739-E13B-C8B2-98E1-E86D1D76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6ED4A-A994-6BC6-07F8-0EAE8B0B7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814B43-FDC7-9871-5476-F9167902E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09797-B8D9-AB6E-1213-257618D0A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4977A-A90F-B6FD-2100-6B19F78A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5E409-CA33-8620-F8CD-82589C274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4F862-24EA-1B83-6D1E-1B5772F6C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E8850-E96E-39AF-737A-F628FA645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0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20.sv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" Type="http://schemas.openxmlformats.org/officeDocument/2006/relationships/image" Target="../media/image2.sv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image" Target="../media/image20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11" Type="http://schemas.openxmlformats.org/officeDocument/2006/relationships/image" Target="../media/image67.png"/><Relationship Id="rId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0.sv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sv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" Type="http://schemas.openxmlformats.org/officeDocument/2006/relationships/audio" Target="../media/media1.m4a"/><Relationship Id="rId16" Type="http://schemas.openxmlformats.org/officeDocument/2006/relationships/image" Target="../media/image12.svg"/><Relationship Id="rId20" Type="http://schemas.openxmlformats.org/officeDocument/2006/relationships/image" Target="../media/image81.png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11" Type="http://schemas.openxmlformats.org/officeDocument/2006/relationships/image" Target="../media/image7.svg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10" Type="http://schemas.openxmlformats.org/officeDocument/2006/relationships/image" Target="../media/image6.svg"/><Relationship Id="rId19" Type="http://schemas.openxmlformats.org/officeDocument/2006/relationships/image" Target="../media/image20.svg"/><Relationship Id="rId4" Type="http://schemas.openxmlformats.org/officeDocument/2006/relationships/image" Target="../media/image15.svg"/><Relationship Id="rId9" Type="http://schemas.openxmlformats.org/officeDocument/2006/relationships/image" Target="../media/image5.svg"/><Relationship Id="rId1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audio" Target="../media/media2.m4a"/><Relationship Id="rId16" Type="http://schemas.openxmlformats.org/officeDocument/2006/relationships/image" Target="../media/image14.svg"/><Relationship Id="rId20" Type="http://schemas.openxmlformats.org/officeDocument/2006/relationships/image" Target="../media/image81.png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19" Type="http://schemas.openxmlformats.org/officeDocument/2006/relationships/image" Target="../media/image20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3.sv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audio" Target="../media/media3.m4a"/><Relationship Id="rId16" Type="http://schemas.openxmlformats.org/officeDocument/2006/relationships/image" Target="../media/image14.svg"/><Relationship Id="rId20" Type="http://schemas.openxmlformats.org/officeDocument/2006/relationships/image" Target="../media/image82.svg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81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16.sv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8.png"/><Relationship Id="rId2" Type="http://schemas.openxmlformats.org/officeDocument/2006/relationships/image" Target="../media/image15.sv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104BA-2BD7-7866-4FC1-60DEBDF1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816C83-8318-E1EB-7658-8AC023CC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" y="0"/>
            <a:ext cx="9137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01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3759" y="347737"/>
            <a:ext cx="5000923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STEM-проєкт: «Розумна Кімната»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3759" y="839465"/>
            <a:ext cx="7793608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Автономний блок безпеки та автоматизації приміщення з кількома незалежними інтерфейсами керування доступом.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59" y="1167631"/>
            <a:ext cx="3538463" cy="353846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59" y="1167631"/>
            <a:ext cx="3538463" cy="353846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706392" y="2146250"/>
            <a:ext cx="1919957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Ключові компоненти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706392" y="2392040"/>
            <a:ext cx="3538463" cy="8557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8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ESP32-S3</a:t>
            </a: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центральний контролер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8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RFID RC522</a:t>
            </a: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безконтактний доступ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8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Клавіатура 4×4</a:t>
            </a: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введення коду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8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Сервопривід</a:t>
            </a: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імітація замка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8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ІЧ-приймач</a:t>
            </a: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дистанційне керування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706392" y="3337471"/>
            <a:ext cx="3538463" cy="379958"/>
          </a:xfrm>
          <a:prstGeom prst="roundRect">
            <a:avLst>
              <a:gd name="adj" fmla="val 4198"/>
            </a:avLst>
          </a:prstGeom>
          <a:solidFill>
            <a:srgbClr val="C3CFEF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55" y="3486820"/>
            <a:ext cx="132904" cy="1062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051822" y="3443734"/>
            <a:ext cx="3543970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📸 Вставити фото модуля або електронної збірки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8D5755EE-7710-4E0B-EC72-1D316020A2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60847"/>
            <a:ext cx="682391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VR, транспорт, історія та аксесуари</a:t>
            </a:r>
            <a:endParaRPr lang="en-US" sz="2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787351"/>
            <a:ext cx="1104900" cy="6828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647355"/>
            <a:ext cx="1905000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Віртуальна реальність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9" y="3175322"/>
            <a:ext cx="190500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Інтерактивні середовища, віртуальні екскурсії, навчальні симуляції та STEM-простори.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298" y="1787351"/>
            <a:ext cx="1104900" cy="6828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78298" y="26473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Транспорт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578298" y="2953866"/>
            <a:ext cx="19050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Концепт-дизайн автомобілів, дронів, літаків, аеродинамічне прототипування та макети.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553" y="1787351"/>
            <a:ext cx="1104900" cy="68282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60553" y="26473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Історичні пам'ятки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660553" y="2953866"/>
            <a:ext cx="19050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Цифрове збереження, реконструкція втрачених деталей, віртуальні музеї та навчальні моделі.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807" y="1787351"/>
            <a:ext cx="1104900" cy="68282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742807" y="2647355"/>
            <a:ext cx="190507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Аксесуари та прикраси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742807" y="3175322"/>
            <a:ext cx="190507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Каблучки, підвіски, брелоки, персоналізовані вироби та авторський декор.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Графіка 14">
            <a:extLst>
              <a:ext uri="{FF2B5EF4-FFF2-40B4-BE49-F238E27FC236}">
                <a16:creationId xmlns:a16="http://schemas.microsoft.com/office/drawing/2014/main" id="{0234E1D8-3E08-90D8-B28E-D9C6BFC9C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6EE9-04BE-70EE-999D-3E7A330A6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37E94025-CABC-DB0A-285B-A195CE24AF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923848"/>
            <a:ext cx="505293" cy="1248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55DBED-01E5-F384-F2C2-EC919E27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90748"/>
            <a:ext cx="745279" cy="745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2F7868-3A38-FCEC-98F3-6A5A2631B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1169194"/>
            <a:ext cx="3835912" cy="215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DC7E989-9706-D108-35D3-30A3A7319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69194"/>
            <a:ext cx="4334676" cy="2438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E6645C-CE27-F62A-2B50-58C219228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629" y="2388321"/>
            <a:ext cx="3835912" cy="215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122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1871" y="350713"/>
            <a:ext cx="5662910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Чому 3D-моделювання важливе</a:t>
            </a:r>
            <a:endParaRPr lang="en-US"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41871" y="970136"/>
            <a:ext cx="4073872" cy="1199257"/>
          </a:xfrm>
          <a:prstGeom prst="roundRect">
            <a:avLst>
              <a:gd name="adj" fmla="val 1579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7" y="1096342"/>
            <a:ext cx="378768" cy="37876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57" y="1200448"/>
            <a:ext cx="170408" cy="1704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68077" y="1587550"/>
            <a:ext cx="20354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Швидкі прототипи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568077" y="1852240"/>
            <a:ext cx="4278660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Від ідеї до фізичного об'єкта за години</a:t>
            </a:r>
            <a:endParaRPr lang="en-US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628183" y="970136"/>
            <a:ext cx="4073947" cy="1199257"/>
          </a:xfrm>
          <a:prstGeom prst="roundRect">
            <a:avLst>
              <a:gd name="adj" fmla="val 1579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389" y="1096342"/>
            <a:ext cx="378768" cy="37876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8569" y="1200448"/>
            <a:ext cx="170408" cy="170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754389" y="1587550"/>
            <a:ext cx="2098997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Візуальна перевірка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754389" y="1852240"/>
            <a:ext cx="4278734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Помилки виявляються до виробництва</a:t>
            </a:r>
            <a:endParaRPr lang="en-US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441871" y="2281833"/>
            <a:ext cx="4073872" cy="1199257"/>
          </a:xfrm>
          <a:prstGeom prst="roundRect">
            <a:avLst>
              <a:gd name="adj" fmla="val 1579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77" y="2408039"/>
            <a:ext cx="378768" cy="37876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257" y="2512144"/>
            <a:ext cx="170408" cy="17040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68077" y="2899246"/>
            <a:ext cx="2131070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Економія матеріалів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568077" y="3163937"/>
            <a:ext cx="4278660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Менше відходів, точніше планування</a:t>
            </a:r>
            <a:endParaRPr lang="en-US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0"/>
          <p:cNvSpPr/>
          <p:nvPr/>
        </p:nvSpPr>
        <p:spPr>
          <a:xfrm>
            <a:off x="4628183" y="2281833"/>
            <a:ext cx="4073947" cy="1199257"/>
          </a:xfrm>
          <a:prstGeom prst="roundRect">
            <a:avLst>
              <a:gd name="adj" fmla="val 1579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389" y="2408039"/>
            <a:ext cx="378768" cy="378768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8569" y="2512144"/>
            <a:ext cx="170408" cy="170408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4754389" y="2899246"/>
            <a:ext cx="2399109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Індивідуальний дизайн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2"/>
          <p:cNvSpPr/>
          <p:nvPr/>
        </p:nvSpPr>
        <p:spPr>
          <a:xfrm>
            <a:off x="4754389" y="3163937"/>
            <a:ext cx="4278734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Унікальні форми без обмежень</a:t>
            </a:r>
            <a:endParaRPr lang="en-US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13"/>
          <p:cNvSpPr/>
          <p:nvPr/>
        </p:nvSpPr>
        <p:spPr>
          <a:xfrm>
            <a:off x="441871" y="3593529"/>
            <a:ext cx="4073872" cy="1199257"/>
          </a:xfrm>
          <a:prstGeom prst="roundRect">
            <a:avLst>
              <a:gd name="adj" fmla="val 1579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077" y="3719736"/>
            <a:ext cx="378768" cy="378768"/>
          </a:xfrm>
          <a:prstGeom prst="rect">
            <a:avLst/>
          </a:prstGeom>
        </p:spPr>
      </p:pic>
      <p:pic>
        <p:nvPicPr>
          <p:cNvPr id="25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2257" y="3823841"/>
            <a:ext cx="170408" cy="170408"/>
          </a:xfrm>
          <a:prstGeom prst="rect">
            <a:avLst/>
          </a:prstGeom>
        </p:spPr>
      </p:pic>
      <p:sp>
        <p:nvSpPr>
          <p:cNvPr id="26" name="Text 14"/>
          <p:cNvSpPr/>
          <p:nvPr/>
        </p:nvSpPr>
        <p:spPr>
          <a:xfrm>
            <a:off x="568077" y="4210943"/>
            <a:ext cx="2316212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Інтеграція з 3D-друком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15"/>
          <p:cNvSpPr/>
          <p:nvPr/>
        </p:nvSpPr>
        <p:spPr>
          <a:xfrm>
            <a:off x="568077" y="4475634"/>
            <a:ext cx="4278660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Безшовний перехід від моделі до виробу</a:t>
            </a:r>
            <a:endParaRPr lang="en-US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16"/>
          <p:cNvSpPr/>
          <p:nvPr/>
        </p:nvSpPr>
        <p:spPr>
          <a:xfrm>
            <a:off x="4628183" y="3593529"/>
            <a:ext cx="4073947" cy="1199257"/>
          </a:xfrm>
          <a:prstGeom prst="roundRect">
            <a:avLst>
              <a:gd name="adj" fmla="val 1579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389" y="3719736"/>
            <a:ext cx="378768" cy="378768"/>
          </a:xfrm>
          <a:prstGeom prst="rect">
            <a:avLst/>
          </a:prstGeom>
        </p:spPr>
      </p:pic>
      <p:pic>
        <p:nvPicPr>
          <p:cNvPr id="30" name="Image 1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8569" y="3823841"/>
            <a:ext cx="170408" cy="170408"/>
          </a:xfrm>
          <a:prstGeom prst="rect">
            <a:avLst/>
          </a:prstGeom>
        </p:spPr>
      </p:pic>
      <p:sp>
        <p:nvSpPr>
          <p:cNvPr id="31" name="Text 17"/>
          <p:cNvSpPr/>
          <p:nvPr/>
        </p:nvSpPr>
        <p:spPr>
          <a:xfrm>
            <a:off x="4754389" y="4210943"/>
            <a:ext cx="2363912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Підготовка до професій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18"/>
          <p:cNvSpPr/>
          <p:nvPr/>
        </p:nvSpPr>
        <p:spPr>
          <a:xfrm>
            <a:off x="4754389" y="4475634"/>
            <a:ext cx="4278734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Реальні навички для ринку праці</a:t>
            </a:r>
            <a:endParaRPr lang="en-US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Графіка 32">
            <a:extLst>
              <a:ext uri="{FF2B5EF4-FFF2-40B4-BE49-F238E27FC236}">
                <a16:creationId xmlns:a16="http://schemas.microsoft.com/office/drawing/2014/main" id="{E0706FA9-4794-D667-FD22-AD1B73A5AA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36" y="372889"/>
            <a:ext cx="3298254" cy="43977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349" y="398636"/>
            <a:ext cx="4800302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3D-моделювання — міст між ідеєю та реальним об'єктом</a:t>
            </a:r>
            <a:endParaRPr lang="en-US" sz="2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57349" y="1396082"/>
            <a:ext cx="4800302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Воно об'єднує дизайн, інженерію, програмування, електроніку, освіту та виробництво. На прикладі STEM-проєктів видно, що 3D-модель може бути не лише красивою візуалізацією, а й частиною реальної інтерактивної системи.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49" y="2134121"/>
            <a:ext cx="4800302" cy="207347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74218" y="3753234"/>
            <a:ext cx="941362" cy="1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3D-модель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374218" y="3919975"/>
            <a:ext cx="941362" cy="99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Цифровий дизайн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433009" y="3523676"/>
            <a:ext cx="712762" cy="2596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Програмування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433009" y="3820233"/>
            <a:ext cx="712762" cy="1994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Логіка IoT і датчики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61395" y="2321218"/>
            <a:ext cx="941363" cy="1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Ідея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61395" y="2487959"/>
            <a:ext cx="941363" cy="99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Концепт і ескіз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090043" y="2321218"/>
            <a:ext cx="941362" cy="1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Прототип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090043" y="2487959"/>
            <a:ext cx="941362" cy="99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3D-друк і збірка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2300672" y="2321218"/>
            <a:ext cx="941363" cy="1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Електроніка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2529272" y="2487959"/>
            <a:ext cx="712763" cy="1994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Arduino / ESP32 інтеграція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457349" y="4343102"/>
            <a:ext cx="4800302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Дякую за увагу!</a:t>
            </a: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3D-моделювання — інструмент творчості, технологій і майбутніх професій.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Графіка 17">
            <a:extLst>
              <a:ext uri="{FF2B5EF4-FFF2-40B4-BE49-F238E27FC236}">
                <a16:creationId xmlns:a16="http://schemas.microsoft.com/office/drawing/2014/main" id="{36E78D52-E2A6-78BE-85C1-0A7E66B3F6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3169-03ED-C01D-C379-F12DEB1C1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91C76F6D-2AB4-FD03-2EC4-D0D6DF6E8E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4AF668-7E4B-2023-FE28-E338379BE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62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9464-1EF9-6F4A-D52B-759E24A7C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E47DB920-4B95-58B2-76F3-A50D83474C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F2DD1-A785-D3CE-DFCB-2D9EF6D93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48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67A9F-5516-6FCA-4CFC-7EDECD06B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F4EDF612-BDBC-D90B-4C48-3B71FD6AFC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AD70E3-B621-1A8D-5865-355575908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70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281C-52D7-12BE-BF4F-4F2AC257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D8A4DB35-94AA-259A-635F-618FCFCA1F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2515DD-B9F7-113A-0CD1-D62AEAE1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8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32DD0-1390-42CF-292C-39E4443D4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039E08FD-A3E7-2996-41A0-E10B544D5D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7B7D5C-5A88-9FF5-82F0-32BF5200C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63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8E483-1D58-B77A-0894-9139444BE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Графіка 533">
            <a:extLst>
              <a:ext uri="{FF2B5EF4-FFF2-40B4-BE49-F238E27FC236}">
                <a16:creationId xmlns:a16="http://schemas.microsoft.com/office/drawing/2014/main" id="{D321C6DB-473E-E34A-F635-5A74C9700B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00386" y="6620300"/>
            <a:ext cx="409761" cy="409761"/>
          </a:xfrm>
          <a:prstGeom prst="rect">
            <a:avLst/>
          </a:prstGeom>
        </p:spPr>
      </p:pic>
      <p:pic>
        <p:nvPicPr>
          <p:cNvPr id="536" name="Графіка 535">
            <a:extLst>
              <a:ext uri="{FF2B5EF4-FFF2-40B4-BE49-F238E27FC236}">
                <a16:creationId xmlns:a16="http://schemas.microsoft.com/office/drawing/2014/main" id="{F7B809D5-C8CE-FC97-9F8F-40FB129ED7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9903" y="7010732"/>
            <a:ext cx="409761" cy="409761"/>
          </a:xfrm>
          <a:prstGeom prst="rect">
            <a:avLst/>
          </a:prstGeom>
        </p:spPr>
      </p:pic>
      <p:pic>
        <p:nvPicPr>
          <p:cNvPr id="538" name="Графіка 537">
            <a:extLst>
              <a:ext uri="{FF2B5EF4-FFF2-40B4-BE49-F238E27FC236}">
                <a16:creationId xmlns:a16="http://schemas.microsoft.com/office/drawing/2014/main" id="{C6A19068-90FE-5526-6BE0-FE309F455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9420" y="7420493"/>
            <a:ext cx="409761" cy="409761"/>
          </a:xfrm>
          <a:prstGeom prst="rect">
            <a:avLst/>
          </a:prstGeom>
        </p:spPr>
      </p:pic>
      <p:pic>
        <p:nvPicPr>
          <p:cNvPr id="540" name="Графіка 539">
            <a:extLst>
              <a:ext uri="{FF2B5EF4-FFF2-40B4-BE49-F238E27FC236}">
                <a16:creationId xmlns:a16="http://schemas.microsoft.com/office/drawing/2014/main" id="{EE069280-632A-B1D0-D5F6-78F916AFF7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8936" y="7830253"/>
            <a:ext cx="409761" cy="409761"/>
          </a:xfrm>
          <a:prstGeom prst="rect">
            <a:avLst/>
          </a:prstGeom>
        </p:spPr>
      </p:pic>
      <p:pic>
        <p:nvPicPr>
          <p:cNvPr id="542" name="Графіка 541">
            <a:extLst>
              <a:ext uri="{FF2B5EF4-FFF2-40B4-BE49-F238E27FC236}">
                <a16:creationId xmlns:a16="http://schemas.microsoft.com/office/drawing/2014/main" id="{84247C6F-9841-FD67-2A2D-83792B58A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8453" y="8240014"/>
            <a:ext cx="409761" cy="409761"/>
          </a:xfrm>
          <a:prstGeom prst="rect">
            <a:avLst/>
          </a:prstGeom>
        </p:spPr>
      </p:pic>
      <p:pic>
        <p:nvPicPr>
          <p:cNvPr id="544" name="Графіка 543">
            <a:extLst>
              <a:ext uri="{FF2B5EF4-FFF2-40B4-BE49-F238E27FC236}">
                <a16:creationId xmlns:a16="http://schemas.microsoft.com/office/drawing/2014/main" id="{BB5CA02E-1B51-6C23-B06A-240D29850F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7971" y="8649774"/>
            <a:ext cx="409761" cy="409761"/>
          </a:xfrm>
          <a:prstGeom prst="rect">
            <a:avLst/>
          </a:prstGeom>
        </p:spPr>
      </p:pic>
      <p:pic>
        <p:nvPicPr>
          <p:cNvPr id="546" name="Графіка 545">
            <a:extLst>
              <a:ext uri="{FF2B5EF4-FFF2-40B4-BE49-F238E27FC236}">
                <a16:creationId xmlns:a16="http://schemas.microsoft.com/office/drawing/2014/main" id="{9ECD9C25-AA64-90BD-D436-981E21DAA7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7244" y="8649774"/>
            <a:ext cx="409761" cy="409761"/>
          </a:xfrm>
          <a:prstGeom prst="rect">
            <a:avLst/>
          </a:prstGeom>
        </p:spPr>
      </p:pic>
      <p:pic>
        <p:nvPicPr>
          <p:cNvPr id="548" name="Графіка 547">
            <a:extLst>
              <a:ext uri="{FF2B5EF4-FFF2-40B4-BE49-F238E27FC236}">
                <a16:creationId xmlns:a16="http://schemas.microsoft.com/office/drawing/2014/main" id="{B226F2EE-EA43-4024-1337-1183AE8400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16761" y="8240013"/>
            <a:ext cx="409761" cy="409761"/>
          </a:xfrm>
          <a:prstGeom prst="rect">
            <a:avLst/>
          </a:prstGeom>
        </p:spPr>
      </p:pic>
      <p:pic>
        <p:nvPicPr>
          <p:cNvPr id="550" name="Графіка 549">
            <a:extLst>
              <a:ext uri="{FF2B5EF4-FFF2-40B4-BE49-F238E27FC236}">
                <a16:creationId xmlns:a16="http://schemas.microsoft.com/office/drawing/2014/main" id="{3109248F-4F88-EC6C-2ACD-B66026FD4E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96034" y="7830253"/>
            <a:ext cx="409761" cy="409761"/>
          </a:xfrm>
          <a:prstGeom prst="rect">
            <a:avLst/>
          </a:prstGeom>
        </p:spPr>
      </p:pic>
      <p:pic>
        <p:nvPicPr>
          <p:cNvPr id="552" name="Графіка 551">
            <a:extLst>
              <a:ext uri="{FF2B5EF4-FFF2-40B4-BE49-F238E27FC236}">
                <a16:creationId xmlns:a16="http://schemas.microsoft.com/office/drawing/2014/main" id="{7765553B-1245-C2B0-47BE-1FC9C2AC60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5308" y="7420492"/>
            <a:ext cx="409761" cy="409761"/>
          </a:xfrm>
          <a:prstGeom prst="rect">
            <a:avLst/>
          </a:prstGeom>
        </p:spPr>
      </p:pic>
      <p:pic>
        <p:nvPicPr>
          <p:cNvPr id="554" name="Графіка 553">
            <a:extLst>
              <a:ext uri="{FF2B5EF4-FFF2-40B4-BE49-F238E27FC236}">
                <a16:creationId xmlns:a16="http://schemas.microsoft.com/office/drawing/2014/main" id="{303DF46B-7170-B919-405B-ABF139B5FE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5068" y="6941219"/>
            <a:ext cx="548786" cy="548786"/>
          </a:xfrm>
          <a:prstGeom prst="rect">
            <a:avLst/>
          </a:prstGeom>
        </p:spPr>
      </p:pic>
      <p:pic>
        <p:nvPicPr>
          <p:cNvPr id="556" name="Графіка 555">
            <a:extLst>
              <a:ext uri="{FF2B5EF4-FFF2-40B4-BE49-F238E27FC236}">
                <a16:creationId xmlns:a16="http://schemas.microsoft.com/office/drawing/2014/main" id="{CDCFDA80-6C32-4592-CB8F-46A70621C5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33854" y="6620300"/>
            <a:ext cx="409761" cy="409761"/>
          </a:xfrm>
          <a:prstGeom prst="rect">
            <a:avLst/>
          </a:prstGeom>
        </p:spPr>
      </p:pic>
      <p:pic>
        <p:nvPicPr>
          <p:cNvPr id="559" name="Графіка 558">
            <a:extLst>
              <a:ext uri="{FF2B5EF4-FFF2-40B4-BE49-F238E27FC236}">
                <a16:creationId xmlns:a16="http://schemas.microsoft.com/office/drawing/2014/main" id="{D87457F6-2BA4-E3E0-322B-61CF0CA3DD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7675" y="-2095692"/>
            <a:ext cx="7508651" cy="1001009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C312ABB7-1516-A3CE-70B4-52034DF316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951348" y="160709"/>
            <a:ext cx="1778616" cy="219489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1FF478C6-730D-F51D-B63C-4EA33466E8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5290892" y="134802"/>
            <a:ext cx="271304" cy="271304"/>
          </a:xfrm>
          <a:prstGeom prst="rect">
            <a:avLst/>
          </a:prstGeom>
        </p:spPr>
      </p:pic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ACF2E4CE-92ED-6F1D-0DF8-0BB27CBC3B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85642" y="1476375"/>
            <a:ext cx="2772716" cy="21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21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FC0F5-695E-A957-B0F1-8F6BE232D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9BDB1215-62E0-5763-07F9-2C57B237D1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CEC5F-1A00-6BB8-5F42-5462E9E2B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7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193E2-A24A-4095-DC14-0DAD49ECA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6EF06F32-C1C5-988E-EA6D-AD44F343D7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C1CE1E-671E-23F9-20BA-EFE0BC77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4" y="650814"/>
            <a:ext cx="3841871" cy="384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02421F-7B2B-D8C6-7DB3-0B7DBC3B39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03"/>
          <a:stretch>
            <a:fillRect/>
          </a:stretch>
        </p:blipFill>
        <p:spPr>
          <a:xfrm>
            <a:off x="5587217" y="650815"/>
            <a:ext cx="3251199" cy="170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031A1D-27C0-3E5A-B445-1A1F40B052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4" t="7542" r="8687"/>
          <a:stretch>
            <a:fillRect/>
          </a:stretch>
        </p:blipFill>
        <p:spPr>
          <a:xfrm>
            <a:off x="4572000" y="2523318"/>
            <a:ext cx="3251199" cy="196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2832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344091"/>
            <a:ext cx="7694712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3D-моделювання як мова сучасного проєктування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0912" y="863203"/>
            <a:ext cx="7642101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3D-моделювання дозволяє створювати цифрові об'єкти, перевіряти їхню форму, пропорції та функціональність — і готувати до реального використання: візуалізації, друку або інтерактивних систем.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89" y="1276052"/>
            <a:ext cx="7579072" cy="32682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92387" y="3924533"/>
            <a:ext cx="2176634" cy="21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Реалізація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92387" y="3167982"/>
            <a:ext cx="2176634" cy="21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Рендер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292387" y="2419073"/>
            <a:ext cx="2176634" cy="21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3D-модель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292387" y="1662522"/>
            <a:ext cx="2176634" cy="21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Ескіз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0912" y="4641652"/>
            <a:ext cx="8099301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Кожен крок — від ідеї до готового продукту — стає чітким, перевірюваним і реалізованим.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50516FDC-5E51-7D20-C987-D361F09EDF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8E6680-DAFA-06C9-D0E7-2B2492EB9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49429" y="284956"/>
            <a:ext cx="3670300" cy="206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CA3C49-CB4F-4742-8DA6-673FA32C1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593" y="284956"/>
            <a:ext cx="3670300" cy="206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AE2560-CBDB-1EEA-EBC4-5987BC771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5122" y="6178584"/>
            <a:ext cx="4119457" cy="2317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D013E-1CE4-22EE-A19A-D051BC6C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66C78A96-4674-6F75-65DA-4AF61B2A52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494FC2-0896-E6AB-7D13-3E5F63CE6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7" y="284956"/>
            <a:ext cx="3670300" cy="206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87DE6D-5882-41C0-C7F6-C8F43B93F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243" y="284956"/>
            <a:ext cx="3670300" cy="206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3DE68B-848D-F1EC-5EC9-D0C99C2A0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122" y="1886504"/>
            <a:ext cx="4119457" cy="2317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6921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549399"/>
            <a:ext cx="8617297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Архітектура, дизайн інтер'єру та будівництво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9" y="1574155"/>
            <a:ext cx="2637234" cy="263723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470746" y="1328886"/>
            <a:ext cx="2529929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Архітектура та інтер'єр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470746" y="1684288"/>
            <a:ext cx="5189562" cy="760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Планування будівель і кімнат до реалізації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Візуалізація освітлення, матеріалів, кольорів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Презентація ідеї замовнику у 3D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470746" y="2582168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Будівництво (BIM)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470746" y="2937570"/>
            <a:ext cx="5189562" cy="760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Точне планування конструкції та вузлів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Виявлення помилок до початку робіт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Координація між архітекторами й інженерами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BC609053-677F-3371-8BBD-546A217F88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D23CA2-2129-4A86-CBC4-E8FF5B9CA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48397" y="266700"/>
            <a:ext cx="3815644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BDE7A3-185C-B424-CC53-365B19D7B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242" y="-3573191"/>
            <a:ext cx="3815645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561741-E92D-1837-4389-FEAFA1523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850" y="1828800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EFF896-1D78-6B6F-AFC7-7FF3690C3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49429" y="284956"/>
            <a:ext cx="3670300" cy="206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F474DE-8454-6AD9-4B27-CC453BA9B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8593" y="284956"/>
            <a:ext cx="3670300" cy="206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AF5FDA-E3A6-3AFF-CA49-A50C88DF0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122" y="6178584"/>
            <a:ext cx="4119457" cy="2317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B5FDB-01B1-0AE6-C6F9-11D2568A2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5D855A28-319C-AF39-F7DC-5DFBBEB9BF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15FB9A-05C1-55B9-C583-C830864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13" y="266700"/>
            <a:ext cx="3815644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473B2-4804-0D27-F8C8-5BF6E340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242" y="266700"/>
            <a:ext cx="3815645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A2FFD1-30C7-A779-9356-F27F685FA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828800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9918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60562"/>
            <a:ext cx="52490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Меблі, медицина та освіта</a:t>
            </a:r>
            <a:endParaRPr lang="en-US" sz="2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87066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Меблі та побут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9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Авторські стільці, столи, полиці, органайзери та корпуси для пристроїв — від моделі до готового виробу.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433" y="1887066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Медицина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272433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Індивідуальні протези, стоматологічні конструкції, імпланти та анатомічні макети для планування процедур.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747" y="1887066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Освіта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048747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STEM-компетентності, просторове мислення, проєктне навчання та підготовка до 3D-друку.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F5B08AB7-096B-C221-CF9D-3AAB393D1F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B60D98-DEE0-B23F-877B-F43952115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69232" y="336550"/>
            <a:ext cx="397368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9F6F22-AE25-1263-51D8-D7FD5AEEF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243" y="5707137"/>
            <a:ext cx="397368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58F370-DBD9-5A2F-818A-09DA1E6B1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6879" y="-4502648"/>
            <a:ext cx="4910243" cy="276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A26576-0A77-32F2-C463-B2EAF8AD6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648397" y="266700"/>
            <a:ext cx="3815644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D60E94-86A0-E831-8785-559CE1F9BD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0242" y="-3573191"/>
            <a:ext cx="3815645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437708-5EC7-4BFF-0674-B26D134E5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91850" y="1828800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18760-D53C-1C0D-E2BD-5E59A9E2D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1C108F8A-ABDA-B2D0-990C-8DD5CFB067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12227-48CE-AF6C-1DFC-52011C025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8" y="336550"/>
            <a:ext cx="397368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C3443D-06CB-C51C-8837-175982EED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243" y="336550"/>
            <a:ext cx="397368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FEC3D8-7EEE-071E-6F15-691D041C9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879" y="1651000"/>
            <a:ext cx="4910243" cy="276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7545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879B0-3C31-FD23-A92C-03978FD8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73EC679C-0387-99B9-3614-9A39780D3E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75E3E-9CD2-B82C-8F36-B7E0245AF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4" y="650814"/>
            <a:ext cx="3841871" cy="384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EBAAF-4734-7002-D3F9-849936EDA0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24" r="6263" b="7699"/>
          <a:stretch>
            <a:fillRect/>
          </a:stretch>
        </p:blipFill>
        <p:spPr>
          <a:xfrm>
            <a:off x="4716123" y="2522069"/>
            <a:ext cx="3841871" cy="1970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19201B-4B37-099B-6F78-643607194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699" y="650814"/>
            <a:ext cx="2959295" cy="1664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A35FD4-1DFC-716E-10A7-9CC3F0091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69232" y="336550"/>
            <a:ext cx="397368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EB8095-383D-E699-AD22-47A9C8B80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243" y="5707137"/>
            <a:ext cx="3973689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F89092-9052-B73E-024A-CB0672D3C7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6879" y="-4502648"/>
            <a:ext cx="4910243" cy="276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8460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38721" y="311274"/>
            <a:ext cx="5144467" cy="283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Від моделі до 3D-друку та робототехніки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36" y="711324"/>
            <a:ext cx="5590654" cy="30549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13879" y="2054614"/>
            <a:ext cx="1295384" cy="3524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Створення моделі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784943" y="2034738"/>
            <a:ext cx="1295384" cy="3524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Перевірка геометрії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87010" y="2041102"/>
            <a:ext cx="1295384" cy="3524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Налаштування слайсера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38721" y="3831654"/>
            <a:ext cx="6723757" cy="119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Перед друком перевірте масштаб, товщину стінок і цілісність геометрії — це запорука успішного результату.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438721" y="4074319"/>
            <a:ext cx="2004194" cy="141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Деталі для STEM-проєктів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438721" y="4274344"/>
            <a:ext cx="3022550" cy="5374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Корпуси для Arduino / ESP32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Кріплення для датчиків і дисплеїв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Механічні важелі, колеса, шестерні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Панелі для кнопок і RFID-модулів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5E24FBAB-AEA2-6F08-0CBA-50945CED71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1C9E1-2D26-173B-5BEF-1995FB00B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Графіка 533">
            <a:extLst>
              <a:ext uri="{FF2B5EF4-FFF2-40B4-BE49-F238E27FC236}">
                <a16:creationId xmlns:a16="http://schemas.microsoft.com/office/drawing/2014/main" id="{5D8A9920-9DE1-9B37-3CCD-E0BE81B76D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00386" y="3405613"/>
            <a:ext cx="409761" cy="409761"/>
          </a:xfrm>
          <a:prstGeom prst="rect">
            <a:avLst/>
          </a:prstGeom>
        </p:spPr>
      </p:pic>
      <p:pic>
        <p:nvPicPr>
          <p:cNvPr id="536" name="Графіка 535">
            <a:extLst>
              <a:ext uri="{FF2B5EF4-FFF2-40B4-BE49-F238E27FC236}">
                <a16:creationId xmlns:a16="http://schemas.microsoft.com/office/drawing/2014/main" id="{4744822C-BF6B-1462-DCD3-7D9089425D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9903" y="3405613"/>
            <a:ext cx="409761" cy="409761"/>
          </a:xfrm>
          <a:prstGeom prst="rect">
            <a:avLst/>
          </a:prstGeom>
        </p:spPr>
      </p:pic>
      <p:pic>
        <p:nvPicPr>
          <p:cNvPr id="538" name="Графіка 537">
            <a:extLst>
              <a:ext uri="{FF2B5EF4-FFF2-40B4-BE49-F238E27FC236}">
                <a16:creationId xmlns:a16="http://schemas.microsoft.com/office/drawing/2014/main" id="{4F5D0763-8802-FAF5-C1A1-77E4ED72B3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9420" y="3405613"/>
            <a:ext cx="409761" cy="409761"/>
          </a:xfrm>
          <a:prstGeom prst="rect">
            <a:avLst/>
          </a:prstGeom>
        </p:spPr>
      </p:pic>
      <p:pic>
        <p:nvPicPr>
          <p:cNvPr id="540" name="Графіка 539">
            <a:extLst>
              <a:ext uri="{FF2B5EF4-FFF2-40B4-BE49-F238E27FC236}">
                <a16:creationId xmlns:a16="http://schemas.microsoft.com/office/drawing/2014/main" id="{BAA00D9F-C0C5-56B5-EEAD-0A6FEA7FFF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8936" y="3405613"/>
            <a:ext cx="409761" cy="409761"/>
          </a:xfrm>
          <a:prstGeom prst="rect">
            <a:avLst/>
          </a:prstGeom>
        </p:spPr>
      </p:pic>
      <p:pic>
        <p:nvPicPr>
          <p:cNvPr id="542" name="Графіка 541">
            <a:extLst>
              <a:ext uri="{FF2B5EF4-FFF2-40B4-BE49-F238E27FC236}">
                <a16:creationId xmlns:a16="http://schemas.microsoft.com/office/drawing/2014/main" id="{75BABB19-4F7D-A0A9-782E-C198594E87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8453" y="3405613"/>
            <a:ext cx="409761" cy="409761"/>
          </a:xfrm>
          <a:prstGeom prst="rect">
            <a:avLst/>
          </a:prstGeom>
        </p:spPr>
      </p:pic>
      <p:pic>
        <p:nvPicPr>
          <p:cNvPr id="544" name="Графіка 543">
            <a:extLst>
              <a:ext uri="{FF2B5EF4-FFF2-40B4-BE49-F238E27FC236}">
                <a16:creationId xmlns:a16="http://schemas.microsoft.com/office/drawing/2014/main" id="{91782B59-03DA-ED6C-72B9-1971E11B5F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7971" y="3405613"/>
            <a:ext cx="409761" cy="409761"/>
          </a:xfrm>
          <a:prstGeom prst="rect">
            <a:avLst/>
          </a:prstGeom>
        </p:spPr>
      </p:pic>
      <p:pic>
        <p:nvPicPr>
          <p:cNvPr id="546" name="Графіка 545">
            <a:extLst>
              <a:ext uri="{FF2B5EF4-FFF2-40B4-BE49-F238E27FC236}">
                <a16:creationId xmlns:a16="http://schemas.microsoft.com/office/drawing/2014/main" id="{7027D5E4-A27B-26FF-6B81-96E609513F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7244" y="3405613"/>
            <a:ext cx="409761" cy="409761"/>
          </a:xfrm>
          <a:prstGeom prst="rect">
            <a:avLst/>
          </a:prstGeom>
        </p:spPr>
      </p:pic>
      <p:pic>
        <p:nvPicPr>
          <p:cNvPr id="548" name="Графіка 547">
            <a:extLst>
              <a:ext uri="{FF2B5EF4-FFF2-40B4-BE49-F238E27FC236}">
                <a16:creationId xmlns:a16="http://schemas.microsoft.com/office/drawing/2014/main" id="{D9DE010D-468B-B764-6AD2-284669B931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16761" y="3405613"/>
            <a:ext cx="409761" cy="409761"/>
          </a:xfrm>
          <a:prstGeom prst="rect">
            <a:avLst/>
          </a:prstGeom>
        </p:spPr>
      </p:pic>
      <p:pic>
        <p:nvPicPr>
          <p:cNvPr id="550" name="Графіка 549">
            <a:extLst>
              <a:ext uri="{FF2B5EF4-FFF2-40B4-BE49-F238E27FC236}">
                <a16:creationId xmlns:a16="http://schemas.microsoft.com/office/drawing/2014/main" id="{A17CB2D0-7ADB-4414-3E1E-313CFD56A2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96034" y="3405613"/>
            <a:ext cx="409761" cy="409761"/>
          </a:xfrm>
          <a:prstGeom prst="rect">
            <a:avLst/>
          </a:prstGeom>
        </p:spPr>
      </p:pic>
      <p:pic>
        <p:nvPicPr>
          <p:cNvPr id="552" name="Графіка 551">
            <a:extLst>
              <a:ext uri="{FF2B5EF4-FFF2-40B4-BE49-F238E27FC236}">
                <a16:creationId xmlns:a16="http://schemas.microsoft.com/office/drawing/2014/main" id="{7E2C9320-DE61-3484-3B5A-1D9287A97F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5308" y="3405613"/>
            <a:ext cx="409761" cy="409761"/>
          </a:xfrm>
          <a:prstGeom prst="rect">
            <a:avLst/>
          </a:prstGeom>
        </p:spPr>
      </p:pic>
      <p:pic>
        <p:nvPicPr>
          <p:cNvPr id="554" name="Графіка 553">
            <a:extLst>
              <a:ext uri="{FF2B5EF4-FFF2-40B4-BE49-F238E27FC236}">
                <a16:creationId xmlns:a16="http://schemas.microsoft.com/office/drawing/2014/main" id="{26417551-661A-0140-EB1C-A1061378C0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5068" y="3336100"/>
            <a:ext cx="548786" cy="548786"/>
          </a:xfrm>
          <a:prstGeom prst="rect">
            <a:avLst/>
          </a:prstGeom>
        </p:spPr>
      </p:pic>
      <p:pic>
        <p:nvPicPr>
          <p:cNvPr id="556" name="Графіка 555">
            <a:extLst>
              <a:ext uri="{FF2B5EF4-FFF2-40B4-BE49-F238E27FC236}">
                <a16:creationId xmlns:a16="http://schemas.microsoft.com/office/drawing/2014/main" id="{215CDE26-8156-C343-86D4-2EC3C2EBD1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33854" y="3405613"/>
            <a:ext cx="409761" cy="409761"/>
          </a:xfrm>
          <a:prstGeom prst="rect">
            <a:avLst/>
          </a:prstGeom>
        </p:spPr>
      </p:pic>
      <p:pic>
        <p:nvPicPr>
          <p:cNvPr id="559" name="Графіка 558">
            <a:extLst>
              <a:ext uri="{FF2B5EF4-FFF2-40B4-BE49-F238E27FC236}">
                <a16:creationId xmlns:a16="http://schemas.microsoft.com/office/drawing/2014/main" id="{AA59757A-DAD7-3940-A0A6-2CCEC23FC4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7675" y="2071246"/>
            <a:ext cx="7508651" cy="1001009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17837725-1D5E-348C-883E-4522A2B5A2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5527" y="160709"/>
            <a:ext cx="1778616" cy="219489"/>
          </a:xfrm>
          <a:prstGeom prst="rect">
            <a:avLst/>
          </a:prstGeom>
        </p:spPr>
      </p:pic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61A3CCF9-99C3-5DF7-A701-49B296C269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5984" y="134802"/>
            <a:ext cx="271304" cy="27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47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DD22E-D59D-020B-370E-244514967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237ED38-176A-CA9F-5E90-26823947F9BB}"/>
              </a:ext>
            </a:extLst>
          </p:cNvPr>
          <p:cNvSpPr/>
          <p:nvPr/>
        </p:nvSpPr>
        <p:spPr>
          <a:xfrm>
            <a:off x="1438721" y="311274"/>
            <a:ext cx="5144467" cy="283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Від моделі до 3D-друку та робототехніки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9C3399E-5D6F-4A9C-686F-2D8EDBB93FD3}"/>
              </a:ext>
            </a:extLst>
          </p:cNvPr>
          <p:cNvSpPr/>
          <p:nvPr/>
        </p:nvSpPr>
        <p:spPr>
          <a:xfrm>
            <a:off x="1438721" y="4074319"/>
            <a:ext cx="2004194" cy="141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Деталі для STEM-проєктів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ECC53C3-758B-F4A1-1225-A1B2C4D3FE15}"/>
              </a:ext>
            </a:extLst>
          </p:cNvPr>
          <p:cNvSpPr/>
          <p:nvPr/>
        </p:nvSpPr>
        <p:spPr>
          <a:xfrm>
            <a:off x="1438721" y="4274344"/>
            <a:ext cx="3022550" cy="5374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Корпуси для Arduino / ESP32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Кріплення для датчиків і дисплеїв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Механічні важелі, колеса, шестерні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Панелі для кнопок і RFID-модулів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FBFFF225-C2EB-C84E-8DAC-C2F32A7C61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A39B68-EC09-B8C0-DC18-E11FB6BCEE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36" b="20787"/>
          <a:stretch>
            <a:fillRect/>
          </a:stretch>
        </p:blipFill>
        <p:spPr>
          <a:xfrm>
            <a:off x="1191863" y="770723"/>
            <a:ext cx="3041894" cy="2878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4CE162-CC5E-AB42-2CF8-F22E43846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69" b="29044"/>
          <a:stretch>
            <a:fillRect/>
          </a:stretch>
        </p:blipFill>
        <p:spPr>
          <a:xfrm>
            <a:off x="4779677" y="768364"/>
            <a:ext cx="3653863" cy="288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8443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AE86-3B9A-8C78-EAE5-3FEF2F37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8F67F0A-CE67-D0EB-DCBB-F44D97860150}"/>
              </a:ext>
            </a:extLst>
          </p:cNvPr>
          <p:cNvSpPr/>
          <p:nvPr/>
        </p:nvSpPr>
        <p:spPr>
          <a:xfrm>
            <a:off x="1438721" y="311274"/>
            <a:ext cx="5144467" cy="283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Від моделі до 3D-друку та робототехніки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0176A15-54BC-631A-531F-0EFDF8375B4E}"/>
              </a:ext>
            </a:extLst>
          </p:cNvPr>
          <p:cNvSpPr/>
          <p:nvPr/>
        </p:nvSpPr>
        <p:spPr>
          <a:xfrm>
            <a:off x="1438721" y="4074319"/>
            <a:ext cx="2004194" cy="141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Деталі для STEM-проєктів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ABA8DA3D-31EB-A0FF-7F14-158C9E8B68A3}"/>
              </a:ext>
            </a:extLst>
          </p:cNvPr>
          <p:cNvSpPr/>
          <p:nvPr/>
        </p:nvSpPr>
        <p:spPr>
          <a:xfrm>
            <a:off x="1438721" y="4274344"/>
            <a:ext cx="3022550" cy="5374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Корпуси для Arduino / ESP32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Кріплення для датчиків і дисплеїв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Механічні важелі, колеса, шестерні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9000"/>
              </a:lnSpc>
              <a:buSzPct val="100000"/>
              <a:buChar char="•"/>
            </a:pPr>
            <a:r>
              <a:rPr lang="en-US" sz="7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Панелі для кнопок і RFID-модулів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AE6F92C7-A833-6CD6-326A-DC32662D3F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2E1296-CEE3-E564-6AE5-F7ACDE112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3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9DE54-990E-9A30-763A-75E9D7993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Графіка 562">
            <a:extLst>
              <a:ext uri="{FF2B5EF4-FFF2-40B4-BE49-F238E27FC236}">
                <a16:creationId xmlns:a16="http://schemas.microsoft.com/office/drawing/2014/main" id="{522582F1-4876-1708-7CE6-8B846A1C84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" y="2960968"/>
            <a:ext cx="7086600" cy="874516"/>
          </a:xfrm>
          <a:prstGeom prst="rect">
            <a:avLst/>
          </a:prstGeom>
        </p:spPr>
      </p:pic>
      <p:pic>
        <p:nvPicPr>
          <p:cNvPr id="567" name="Графіка 566">
            <a:extLst>
              <a:ext uri="{FF2B5EF4-FFF2-40B4-BE49-F238E27FC236}">
                <a16:creationId xmlns:a16="http://schemas.microsoft.com/office/drawing/2014/main" id="{804C76BD-2A98-2A29-1954-74332BD4FA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3929" y="667743"/>
            <a:ext cx="1796143" cy="1796143"/>
          </a:xfrm>
          <a:prstGeom prst="rect">
            <a:avLst/>
          </a:prstGeom>
        </p:spPr>
      </p:pic>
      <p:pic>
        <p:nvPicPr>
          <p:cNvPr id="568" name="Графіка 567">
            <a:extLst>
              <a:ext uri="{FF2B5EF4-FFF2-40B4-BE49-F238E27FC236}">
                <a16:creationId xmlns:a16="http://schemas.microsoft.com/office/drawing/2014/main" id="{0EDE9BC9-0254-2E2A-F8F3-2EDF0E85D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0386" y="6620300"/>
            <a:ext cx="409761" cy="409761"/>
          </a:xfrm>
          <a:prstGeom prst="rect">
            <a:avLst/>
          </a:prstGeom>
        </p:spPr>
      </p:pic>
      <p:pic>
        <p:nvPicPr>
          <p:cNvPr id="569" name="Графіка 568">
            <a:extLst>
              <a:ext uri="{FF2B5EF4-FFF2-40B4-BE49-F238E27FC236}">
                <a16:creationId xmlns:a16="http://schemas.microsoft.com/office/drawing/2014/main" id="{E7206DBF-30B1-0869-2EF8-0E3D4C8BD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9903" y="7010732"/>
            <a:ext cx="409761" cy="409761"/>
          </a:xfrm>
          <a:prstGeom prst="rect">
            <a:avLst/>
          </a:prstGeom>
        </p:spPr>
      </p:pic>
      <p:pic>
        <p:nvPicPr>
          <p:cNvPr id="570" name="Графіка 569">
            <a:extLst>
              <a:ext uri="{FF2B5EF4-FFF2-40B4-BE49-F238E27FC236}">
                <a16:creationId xmlns:a16="http://schemas.microsoft.com/office/drawing/2014/main" id="{C8B283BA-8D45-9EDA-DF6F-CABE77781A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79420" y="7420493"/>
            <a:ext cx="409761" cy="409761"/>
          </a:xfrm>
          <a:prstGeom prst="rect">
            <a:avLst/>
          </a:prstGeom>
        </p:spPr>
      </p:pic>
      <p:pic>
        <p:nvPicPr>
          <p:cNvPr id="571" name="Графіка 570">
            <a:extLst>
              <a:ext uri="{FF2B5EF4-FFF2-40B4-BE49-F238E27FC236}">
                <a16:creationId xmlns:a16="http://schemas.microsoft.com/office/drawing/2014/main" id="{970259C8-19FB-1B7C-8E40-E254BD5F9E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68936" y="7830253"/>
            <a:ext cx="409761" cy="409761"/>
          </a:xfrm>
          <a:prstGeom prst="rect">
            <a:avLst/>
          </a:prstGeom>
        </p:spPr>
      </p:pic>
      <p:pic>
        <p:nvPicPr>
          <p:cNvPr id="572" name="Графіка 571">
            <a:extLst>
              <a:ext uri="{FF2B5EF4-FFF2-40B4-BE49-F238E27FC236}">
                <a16:creationId xmlns:a16="http://schemas.microsoft.com/office/drawing/2014/main" id="{1A6AC80D-C413-EA8B-FD60-AB2FB89286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8453" y="8240014"/>
            <a:ext cx="409761" cy="409761"/>
          </a:xfrm>
          <a:prstGeom prst="rect">
            <a:avLst/>
          </a:prstGeom>
        </p:spPr>
      </p:pic>
      <p:pic>
        <p:nvPicPr>
          <p:cNvPr id="573" name="Графіка 572">
            <a:extLst>
              <a:ext uri="{FF2B5EF4-FFF2-40B4-BE49-F238E27FC236}">
                <a16:creationId xmlns:a16="http://schemas.microsoft.com/office/drawing/2014/main" id="{DCCCF71E-01D7-1771-573E-186F8B741E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7971" y="8649774"/>
            <a:ext cx="409761" cy="409761"/>
          </a:xfrm>
          <a:prstGeom prst="rect">
            <a:avLst/>
          </a:prstGeom>
        </p:spPr>
      </p:pic>
      <p:pic>
        <p:nvPicPr>
          <p:cNvPr id="574" name="Графіка 573">
            <a:extLst>
              <a:ext uri="{FF2B5EF4-FFF2-40B4-BE49-F238E27FC236}">
                <a16:creationId xmlns:a16="http://schemas.microsoft.com/office/drawing/2014/main" id="{32A075C4-5C6D-6A19-EA35-D3458E46E3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7244" y="8649774"/>
            <a:ext cx="409761" cy="409761"/>
          </a:xfrm>
          <a:prstGeom prst="rect">
            <a:avLst/>
          </a:prstGeom>
        </p:spPr>
      </p:pic>
      <p:pic>
        <p:nvPicPr>
          <p:cNvPr id="575" name="Графіка 574">
            <a:extLst>
              <a:ext uri="{FF2B5EF4-FFF2-40B4-BE49-F238E27FC236}">
                <a16:creationId xmlns:a16="http://schemas.microsoft.com/office/drawing/2014/main" id="{02A6F652-7126-277E-6E31-5B781C0C60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6761" y="8240013"/>
            <a:ext cx="409761" cy="409761"/>
          </a:xfrm>
          <a:prstGeom prst="rect">
            <a:avLst/>
          </a:prstGeom>
        </p:spPr>
      </p:pic>
      <p:pic>
        <p:nvPicPr>
          <p:cNvPr id="576" name="Графіка 575">
            <a:extLst>
              <a:ext uri="{FF2B5EF4-FFF2-40B4-BE49-F238E27FC236}">
                <a16:creationId xmlns:a16="http://schemas.microsoft.com/office/drawing/2014/main" id="{566AF839-65F8-7D93-9B6B-7894202132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96034" y="7830253"/>
            <a:ext cx="409761" cy="409761"/>
          </a:xfrm>
          <a:prstGeom prst="rect">
            <a:avLst/>
          </a:prstGeom>
        </p:spPr>
      </p:pic>
      <p:pic>
        <p:nvPicPr>
          <p:cNvPr id="577" name="Графіка 576">
            <a:extLst>
              <a:ext uri="{FF2B5EF4-FFF2-40B4-BE49-F238E27FC236}">
                <a16:creationId xmlns:a16="http://schemas.microsoft.com/office/drawing/2014/main" id="{C18A2185-360C-2124-24D9-2CB433C625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75308" y="7420492"/>
            <a:ext cx="409761" cy="409761"/>
          </a:xfrm>
          <a:prstGeom prst="rect">
            <a:avLst/>
          </a:prstGeom>
        </p:spPr>
      </p:pic>
      <p:pic>
        <p:nvPicPr>
          <p:cNvPr id="578" name="Графіка 577">
            <a:extLst>
              <a:ext uri="{FF2B5EF4-FFF2-40B4-BE49-F238E27FC236}">
                <a16:creationId xmlns:a16="http://schemas.microsoft.com/office/drawing/2014/main" id="{FE609376-C006-B9AD-ADF0-912F9DFC52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85068" y="6941219"/>
            <a:ext cx="548786" cy="548786"/>
          </a:xfrm>
          <a:prstGeom prst="rect">
            <a:avLst/>
          </a:prstGeom>
        </p:spPr>
      </p:pic>
      <p:pic>
        <p:nvPicPr>
          <p:cNvPr id="579" name="Графіка 578">
            <a:extLst>
              <a:ext uri="{FF2B5EF4-FFF2-40B4-BE49-F238E27FC236}">
                <a16:creationId xmlns:a16="http://schemas.microsoft.com/office/drawing/2014/main" id="{4505F257-B1EA-E944-12F5-2D0E31AE27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33854" y="6620300"/>
            <a:ext cx="409761" cy="409761"/>
          </a:xfrm>
          <a:prstGeom prst="rect">
            <a:avLst/>
          </a:prstGeom>
        </p:spPr>
      </p:pic>
      <p:pic>
        <p:nvPicPr>
          <p:cNvPr id="581" name="Графіка 580">
            <a:extLst>
              <a:ext uri="{FF2B5EF4-FFF2-40B4-BE49-F238E27FC236}">
                <a16:creationId xmlns:a16="http://schemas.microsoft.com/office/drawing/2014/main" id="{D7854B61-8FD1-8BEA-DF51-05954DF822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51348" y="160709"/>
            <a:ext cx="1778616" cy="219489"/>
          </a:xfrm>
          <a:prstGeom prst="rect">
            <a:avLst/>
          </a:prstGeom>
        </p:spPr>
      </p:pic>
      <p:pic>
        <p:nvPicPr>
          <p:cNvPr id="582" name="Графіка 581">
            <a:extLst>
              <a:ext uri="{FF2B5EF4-FFF2-40B4-BE49-F238E27FC236}">
                <a16:creationId xmlns:a16="http://schemas.microsoft.com/office/drawing/2014/main" id="{41F0276F-BF44-3D3A-0403-35108206D3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290892" y="134802"/>
            <a:ext cx="271304" cy="271304"/>
          </a:xfrm>
          <a:prstGeom prst="rect">
            <a:avLst/>
          </a:prstGeom>
        </p:spPr>
      </p:pic>
      <p:pic>
        <p:nvPicPr>
          <p:cNvPr id="583" name="Графіка 582">
            <a:extLst>
              <a:ext uri="{FF2B5EF4-FFF2-40B4-BE49-F238E27FC236}">
                <a16:creationId xmlns:a16="http://schemas.microsoft.com/office/drawing/2014/main" id="{416000B8-F25C-77C0-8EFD-0D638EAA74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18987" y="2071246"/>
            <a:ext cx="7508651" cy="1001009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4CD02FDA-BA64-99B3-732B-02C1A04BEA93}"/>
              </a:ext>
            </a:extLst>
          </p:cNvPr>
          <p:cNvGrpSpPr/>
          <p:nvPr/>
        </p:nvGrpSpPr>
        <p:grpSpPr>
          <a:xfrm>
            <a:off x="-2815450" y="-1390948"/>
            <a:ext cx="1578992" cy="248692"/>
            <a:chOff x="793790" y="674608"/>
            <a:chExt cx="2526387" cy="397907"/>
          </a:xfrm>
        </p:grpSpPr>
        <p:sp>
          <p:nvSpPr>
            <p:cNvPr id="3" name="Shape 0">
              <a:extLst>
                <a:ext uri="{FF2B5EF4-FFF2-40B4-BE49-F238E27FC236}">
                  <a16:creationId xmlns:a16="http://schemas.microsoft.com/office/drawing/2014/main" id="{4EA3F089-B1D3-3958-1AF3-6D2554CE7772}"/>
                </a:ext>
              </a:extLst>
            </p:cNvPr>
            <p:cNvSpPr/>
            <p:nvPr/>
          </p:nvSpPr>
          <p:spPr>
            <a:xfrm>
              <a:off x="793790" y="674608"/>
              <a:ext cx="2526387" cy="397907"/>
            </a:xfrm>
            <a:prstGeom prst="roundRect">
              <a:avLst>
                <a:gd name="adj" fmla="val 18196"/>
              </a:avLst>
            </a:prstGeom>
            <a:solidFill>
              <a:srgbClr val="FF0000"/>
            </a:solidFill>
            <a:ln/>
          </p:spPr>
          <p:txBody>
            <a:bodyPr/>
            <a:lstStyle/>
            <a:p>
              <a:endParaRPr lang="uk-UA" sz="112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1">
              <a:extLst>
                <a:ext uri="{FF2B5EF4-FFF2-40B4-BE49-F238E27FC236}">
                  <a16:creationId xmlns:a16="http://schemas.microsoft.com/office/drawing/2014/main" id="{A515BF27-B858-FEB8-B357-BD5128AD0316}"/>
                </a:ext>
              </a:extLst>
            </p:cNvPr>
            <p:cNvSpPr/>
            <p:nvPr/>
          </p:nvSpPr>
          <p:spPr>
            <a:xfrm>
              <a:off x="922972" y="739140"/>
              <a:ext cx="2268022" cy="26884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313"/>
                </a:lnSpc>
              </a:pPr>
              <a:r>
                <a:rPr lang="en-US" sz="844" b="1" dirty="0">
                  <a:solidFill>
                    <a:schemeClr val="bg1"/>
                  </a:solidFill>
                  <a:latin typeface="Arial" panose="020B0604020202020204" pitchFamily="34" charset="0"/>
                  <a:ea typeface="Nobile" pitchFamily="34" charset="-122"/>
                  <a:cs typeface="Arial" panose="020B0604020202020204" pitchFamily="34" charset="0"/>
                </a:rPr>
                <a:t>ВИЗНАННЯ ТА НАГОРОДИ</a:t>
              </a:r>
              <a:endParaRPr lang="en-US" sz="84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 2">
            <a:extLst>
              <a:ext uri="{FF2B5EF4-FFF2-40B4-BE49-F238E27FC236}">
                <a16:creationId xmlns:a16="http://schemas.microsoft.com/office/drawing/2014/main" id="{7D64F2BF-C743-9A44-FFFF-12A48B788300}"/>
              </a:ext>
            </a:extLst>
          </p:cNvPr>
          <p:cNvSpPr/>
          <p:nvPr/>
        </p:nvSpPr>
        <p:spPr>
          <a:xfrm>
            <a:off x="4572000" y="-1271175"/>
            <a:ext cx="413481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625" b="1" dirty="0">
                <a:solidFill>
                  <a:srgbClr val="4B4E68"/>
                </a:solidFill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Досягнення та авторитет</a:t>
            </a:r>
            <a:endParaRPr lang="en-US" sz="2625" b="1" dirty="0">
              <a:solidFill>
                <a:srgbClr val="4B4E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F74DC69A-49E2-3AB1-B824-DEC29C16D341}"/>
              </a:ext>
            </a:extLst>
          </p:cNvPr>
          <p:cNvGrpSpPr/>
          <p:nvPr/>
        </p:nvGrpSpPr>
        <p:grpSpPr>
          <a:xfrm>
            <a:off x="-6126653" y="1478161"/>
            <a:ext cx="2658517" cy="1695971"/>
            <a:chOff x="763310" y="2365058"/>
            <a:chExt cx="4253627" cy="2713553"/>
          </a:xfrm>
        </p:grpSpPr>
        <p:sp>
          <p:nvSpPr>
            <p:cNvPr id="7" name="Shape 3">
              <a:extLst>
                <a:ext uri="{FF2B5EF4-FFF2-40B4-BE49-F238E27FC236}">
                  <a16:creationId xmlns:a16="http://schemas.microsoft.com/office/drawing/2014/main" id="{3F7E0D1B-F34E-F1B3-861A-D2AE6D3C2B48}"/>
                </a:ext>
              </a:extLst>
            </p:cNvPr>
            <p:cNvSpPr/>
            <p:nvPr/>
          </p:nvSpPr>
          <p:spPr>
            <a:xfrm>
              <a:off x="793790" y="2365058"/>
              <a:ext cx="4223147" cy="2713553"/>
            </a:xfrm>
            <a:prstGeom prst="roundRect">
              <a:avLst>
                <a:gd name="adj" fmla="val 5392"/>
              </a:avLst>
            </a:prstGeom>
            <a:solidFill>
              <a:srgbClr val="F9F9FF"/>
            </a:solidFill>
            <a:ln w="3048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uk-UA" sz="112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hape 4">
              <a:extLst>
                <a:ext uri="{FF2B5EF4-FFF2-40B4-BE49-F238E27FC236}">
                  <a16:creationId xmlns:a16="http://schemas.microsoft.com/office/drawing/2014/main" id="{C8E81910-72AE-26F4-A252-33C7029ABA39}"/>
                </a:ext>
              </a:extLst>
            </p:cNvPr>
            <p:cNvSpPr/>
            <p:nvPr/>
          </p:nvSpPr>
          <p:spPr>
            <a:xfrm>
              <a:off x="763310" y="2365058"/>
              <a:ext cx="121920" cy="2713553"/>
            </a:xfrm>
            <a:prstGeom prst="roundRect">
              <a:avLst>
                <a:gd name="adj" fmla="val 74233"/>
              </a:avLst>
            </a:prstGeom>
            <a:solidFill>
              <a:srgbClr val="1B54DA"/>
            </a:solidFill>
            <a:ln/>
          </p:spPr>
          <p:txBody>
            <a:bodyPr/>
            <a:lstStyle/>
            <a:p>
              <a:endParaRPr lang="uk-UA" sz="112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5">
              <a:extLst>
                <a:ext uri="{FF2B5EF4-FFF2-40B4-BE49-F238E27FC236}">
                  <a16:creationId xmlns:a16="http://schemas.microsoft.com/office/drawing/2014/main" id="{515ADDAE-04B8-E394-8177-F683343DBC66}"/>
                </a:ext>
              </a:extLst>
            </p:cNvPr>
            <p:cNvSpPr/>
            <p:nvPr/>
          </p:nvSpPr>
          <p:spPr>
            <a:xfrm>
              <a:off x="1131094" y="2610922"/>
              <a:ext cx="2693551" cy="3365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56"/>
                </a:lnSpc>
              </a:pPr>
              <a:r>
                <a:rPr lang="en-US" sz="1313" dirty="0">
                  <a:solidFill>
                    <a:srgbClr val="404155"/>
                  </a:solidFill>
                  <a:latin typeface="Arial" panose="020B0604020202020204" pitchFamily="34" charset="0"/>
                  <a:ea typeface="Alexandria" pitchFamily="34" charset="-122"/>
                  <a:cs typeface="Arial" panose="020B0604020202020204" pitchFamily="34" charset="0"/>
                </a:rPr>
                <a:t>Почесна грамота</a:t>
              </a:r>
              <a:endParaRPr lang="en-US" sz="131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6">
              <a:extLst>
                <a:ext uri="{FF2B5EF4-FFF2-40B4-BE49-F238E27FC236}">
                  <a16:creationId xmlns:a16="http://schemas.microsoft.com/office/drawing/2014/main" id="{58F55C8E-ED2B-76E2-EB65-C17F46DBA4CF}"/>
                </a:ext>
              </a:extLst>
            </p:cNvPr>
            <p:cNvSpPr/>
            <p:nvPr/>
          </p:nvSpPr>
          <p:spPr>
            <a:xfrm>
              <a:off x="1131094" y="3152180"/>
              <a:ext cx="3639979" cy="16805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1625"/>
                </a:lnSpc>
              </a:pPr>
              <a:r>
                <a:rPr lang="en-US" sz="1031" dirty="0">
                  <a:solidFill>
                    <a:srgbClr val="404155"/>
                  </a:solidFill>
                  <a:latin typeface="Arial" panose="020B0604020202020204" pitchFamily="34" charset="0"/>
                  <a:ea typeface="Nobile" pitchFamily="34" charset="-122"/>
                  <a:cs typeface="Arial" panose="020B0604020202020204" pitchFamily="34" charset="0"/>
                </a:rPr>
                <a:t>Департаменту освіти і науки, молоді та спорту Закарпатської обласної державної адміністрації — обласної військової адміністрації</a:t>
              </a:r>
              <a:endParaRPr lang="en-US" sz="103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3CE7E6D-099B-C932-0F2E-55E36BE6C19D}"/>
              </a:ext>
            </a:extLst>
          </p:cNvPr>
          <p:cNvGrpSpPr/>
          <p:nvPr/>
        </p:nvGrpSpPr>
        <p:grpSpPr>
          <a:xfrm>
            <a:off x="-3393312" y="3302050"/>
            <a:ext cx="2658517" cy="1275829"/>
            <a:chOff x="763310" y="5283279"/>
            <a:chExt cx="4253627" cy="2041327"/>
          </a:xfrm>
        </p:grpSpPr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8FD062A5-597B-E948-8AF7-19EFA9565ABB}"/>
                </a:ext>
              </a:extLst>
            </p:cNvPr>
            <p:cNvSpPr/>
            <p:nvPr/>
          </p:nvSpPr>
          <p:spPr>
            <a:xfrm>
              <a:off x="793790" y="5283279"/>
              <a:ext cx="4223147" cy="2041327"/>
            </a:xfrm>
            <a:prstGeom prst="roundRect">
              <a:avLst>
                <a:gd name="adj" fmla="val 7167"/>
              </a:avLst>
            </a:prstGeom>
            <a:solidFill>
              <a:srgbClr val="F9F9FF"/>
            </a:solidFill>
            <a:ln w="3048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uk-UA" sz="112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254E35F9-400E-BAB6-A098-48CC2A7238B4}"/>
                </a:ext>
              </a:extLst>
            </p:cNvPr>
            <p:cNvSpPr/>
            <p:nvPr/>
          </p:nvSpPr>
          <p:spPr>
            <a:xfrm>
              <a:off x="763310" y="5283279"/>
              <a:ext cx="121920" cy="2041327"/>
            </a:xfrm>
            <a:prstGeom prst="roundRect">
              <a:avLst>
                <a:gd name="adj" fmla="val 74233"/>
              </a:avLst>
            </a:prstGeom>
            <a:solidFill>
              <a:srgbClr val="1B54DA"/>
            </a:solidFill>
            <a:ln/>
          </p:spPr>
          <p:txBody>
            <a:bodyPr/>
            <a:lstStyle/>
            <a:p>
              <a:endParaRPr lang="uk-UA" sz="112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9">
              <a:extLst>
                <a:ext uri="{FF2B5EF4-FFF2-40B4-BE49-F238E27FC236}">
                  <a16:creationId xmlns:a16="http://schemas.microsoft.com/office/drawing/2014/main" id="{BC67815B-9E2A-0977-8CC3-2965BFD45D89}"/>
                </a:ext>
              </a:extLst>
            </p:cNvPr>
            <p:cNvSpPr/>
            <p:nvPr/>
          </p:nvSpPr>
          <p:spPr>
            <a:xfrm>
              <a:off x="1131094" y="5529143"/>
              <a:ext cx="2693551" cy="3365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56"/>
                </a:lnSpc>
              </a:pPr>
              <a:r>
                <a:rPr lang="en-US" sz="1313" dirty="0">
                  <a:solidFill>
                    <a:srgbClr val="404155"/>
                  </a:solidFill>
                  <a:latin typeface="Arial" panose="020B0604020202020204" pitchFamily="34" charset="0"/>
                  <a:ea typeface="Alexandria" pitchFamily="34" charset="-122"/>
                  <a:cs typeface="Arial" panose="020B0604020202020204" pitchFamily="34" charset="0"/>
                </a:rPr>
                <a:t>Грамота</a:t>
              </a:r>
              <a:endParaRPr lang="en-US" sz="131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10">
              <a:extLst>
                <a:ext uri="{FF2B5EF4-FFF2-40B4-BE49-F238E27FC236}">
                  <a16:creationId xmlns:a16="http://schemas.microsoft.com/office/drawing/2014/main" id="{85A3B6F6-8D6B-6A10-7710-75F8AF1AF19D}"/>
                </a:ext>
              </a:extLst>
            </p:cNvPr>
            <p:cNvSpPr/>
            <p:nvPr/>
          </p:nvSpPr>
          <p:spPr>
            <a:xfrm>
              <a:off x="1131094" y="6070402"/>
              <a:ext cx="3639979" cy="10083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1625"/>
                </a:lnSpc>
              </a:pPr>
              <a:r>
                <a:rPr lang="en-US" sz="1031" dirty="0">
                  <a:solidFill>
                    <a:srgbClr val="404155"/>
                  </a:solidFill>
                  <a:latin typeface="Arial" panose="020B0604020202020204" pitchFamily="34" charset="0"/>
                  <a:ea typeface="Nobile" pitchFamily="34" charset="-122"/>
                  <a:cs typeface="Arial" panose="020B0604020202020204" pitchFamily="34" charset="0"/>
                </a:rPr>
                <a:t>Закарпатської обласної ради — за вагомий внесок у розвиток освіти регіону</a:t>
              </a:r>
              <a:endParaRPr lang="en-US" sz="103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Графіка 15">
            <a:extLst>
              <a:ext uri="{FF2B5EF4-FFF2-40B4-BE49-F238E27FC236}">
                <a16:creationId xmlns:a16="http://schemas.microsoft.com/office/drawing/2014/main" id="{3CFFDDD1-8C29-44D9-8537-A5D3FB727E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8" name="Аудіо 17">
            <a:hlinkClick r:id="" action="ppaction://media"/>
            <a:extLst>
              <a:ext uri="{FF2B5EF4-FFF2-40B4-BE49-F238E27FC236}">
                <a16:creationId xmlns:a16="http://schemas.microsoft.com/office/drawing/2014/main" id="{334FDA08-79AA-0335-F1E3-F7DA45724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152500" t="-152500" r="-152500" b="-152500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1691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9AD7-5AC0-D8DB-3A0E-EC96AA949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Графіка 533">
            <a:extLst>
              <a:ext uri="{FF2B5EF4-FFF2-40B4-BE49-F238E27FC236}">
                <a16:creationId xmlns:a16="http://schemas.microsoft.com/office/drawing/2014/main" id="{AF85AE9E-ED91-C617-0ED0-2D920C454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0386" y="3405613"/>
            <a:ext cx="409761" cy="409761"/>
          </a:xfrm>
          <a:prstGeom prst="rect">
            <a:avLst/>
          </a:prstGeom>
        </p:spPr>
      </p:pic>
      <p:pic>
        <p:nvPicPr>
          <p:cNvPr id="536" name="Графіка 535">
            <a:extLst>
              <a:ext uri="{FF2B5EF4-FFF2-40B4-BE49-F238E27FC236}">
                <a16:creationId xmlns:a16="http://schemas.microsoft.com/office/drawing/2014/main" id="{00D20395-56CE-F47C-96A9-DE140DAB00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9903" y="3405613"/>
            <a:ext cx="409761" cy="409761"/>
          </a:xfrm>
          <a:prstGeom prst="rect">
            <a:avLst/>
          </a:prstGeom>
        </p:spPr>
      </p:pic>
      <p:pic>
        <p:nvPicPr>
          <p:cNvPr id="538" name="Графіка 537">
            <a:extLst>
              <a:ext uri="{FF2B5EF4-FFF2-40B4-BE49-F238E27FC236}">
                <a16:creationId xmlns:a16="http://schemas.microsoft.com/office/drawing/2014/main" id="{C61D46C5-C051-9BBF-19A1-CA3046F80A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9420" y="3405613"/>
            <a:ext cx="409761" cy="409761"/>
          </a:xfrm>
          <a:prstGeom prst="rect">
            <a:avLst/>
          </a:prstGeom>
        </p:spPr>
      </p:pic>
      <p:pic>
        <p:nvPicPr>
          <p:cNvPr id="540" name="Графіка 539">
            <a:extLst>
              <a:ext uri="{FF2B5EF4-FFF2-40B4-BE49-F238E27FC236}">
                <a16:creationId xmlns:a16="http://schemas.microsoft.com/office/drawing/2014/main" id="{D6E011E2-5260-C057-9582-91C35EB26F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8936" y="3405613"/>
            <a:ext cx="409761" cy="409761"/>
          </a:xfrm>
          <a:prstGeom prst="rect">
            <a:avLst/>
          </a:prstGeom>
        </p:spPr>
      </p:pic>
      <p:pic>
        <p:nvPicPr>
          <p:cNvPr id="542" name="Графіка 541">
            <a:extLst>
              <a:ext uri="{FF2B5EF4-FFF2-40B4-BE49-F238E27FC236}">
                <a16:creationId xmlns:a16="http://schemas.microsoft.com/office/drawing/2014/main" id="{1B7D6D24-A611-989E-4350-45C873E8F0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8453" y="3405613"/>
            <a:ext cx="409761" cy="409761"/>
          </a:xfrm>
          <a:prstGeom prst="rect">
            <a:avLst/>
          </a:prstGeom>
        </p:spPr>
      </p:pic>
      <p:pic>
        <p:nvPicPr>
          <p:cNvPr id="544" name="Графіка 543">
            <a:extLst>
              <a:ext uri="{FF2B5EF4-FFF2-40B4-BE49-F238E27FC236}">
                <a16:creationId xmlns:a16="http://schemas.microsoft.com/office/drawing/2014/main" id="{936DDAD4-88AA-7690-1B08-D1478E7643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7971" y="3405613"/>
            <a:ext cx="409761" cy="409761"/>
          </a:xfrm>
          <a:prstGeom prst="rect">
            <a:avLst/>
          </a:prstGeom>
        </p:spPr>
      </p:pic>
      <p:pic>
        <p:nvPicPr>
          <p:cNvPr id="546" name="Графіка 545">
            <a:extLst>
              <a:ext uri="{FF2B5EF4-FFF2-40B4-BE49-F238E27FC236}">
                <a16:creationId xmlns:a16="http://schemas.microsoft.com/office/drawing/2014/main" id="{C6A160D5-ECE5-818A-D09E-C811798E0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7244" y="3405613"/>
            <a:ext cx="409761" cy="409761"/>
          </a:xfrm>
          <a:prstGeom prst="rect">
            <a:avLst/>
          </a:prstGeom>
        </p:spPr>
      </p:pic>
      <p:pic>
        <p:nvPicPr>
          <p:cNvPr id="548" name="Графіка 547">
            <a:extLst>
              <a:ext uri="{FF2B5EF4-FFF2-40B4-BE49-F238E27FC236}">
                <a16:creationId xmlns:a16="http://schemas.microsoft.com/office/drawing/2014/main" id="{630609D3-C8A3-FFBC-E02D-3391BA10B0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16761" y="3405613"/>
            <a:ext cx="409761" cy="409761"/>
          </a:xfrm>
          <a:prstGeom prst="rect">
            <a:avLst/>
          </a:prstGeom>
        </p:spPr>
      </p:pic>
      <p:pic>
        <p:nvPicPr>
          <p:cNvPr id="550" name="Графіка 549">
            <a:extLst>
              <a:ext uri="{FF2B5EF4-FFF2-40B4-BE49-F238E27FC236}">
                <a16:creationId xmlns:a16="http://schemas.microsoft.com/office/drawing/2014/main" id="{A3529732-9C38-D6D9-B579-CD7A17F124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6034" y="3405613"/>
            <a:ext cx="409761" cy="409761"/>
          </a:xfrm>
          <a:prstGeom prst="rect">
            <a:avLst/>
          </a:prstGeom>
        </p:spPr>
      </p:pic>
      <p:pic>
        <p:nvPicPr>
          <p:cNvPr id="552" name="Графіка 551">
            <a:extLst>
              <a:ext uri="{FF2B5EF4-FFF2-40B4-BE49-F238E27FC236}">
                <a16:creationId xmlns:a16="http://schemas.microsoft.com/office/drawing/2014/main" id="{DB46883B-866E-55C5-C84D-630F2056FD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5308" y="3405613"/>
            <a:ext cx="409761" cy="409761"/>
          </a:xfrm>
          <a:prstGeom prst="rect">
            <a:avLst/>
          </a:prstGeom>
        </p:spPr>
      </p:pic>
      <p:pic>
        <p:nvPicPr>
          <p:cNvPr id="554" name="Графіка 553">
            <a:extLst>
              <a:ext uri="{FF2B5EF4-FFF2-40B4-BE49-F238E27FC236}">
                <a16:creationId xmlns:a16="http://schemas.microsoft.com/office/drawing/2014/main" id="{91E173D5-22BB-0A94-7359-56E15463D2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85068" y="3336100"/>
            <a:ext cx="548786" cy="548786"/>
          </a:xfrm>
          <a:prstGeom prst="rect">
            <a:avLst/>
          </a:prstGeom>
        </p:spPr>
      </p:pic>
      <p:pic>
        <p:nvPicPr>
          <p:cNvPr id="556" name="Графіка 555">
            <a:extLst>
              <a:ext uri="{FF2B5EF4-FFF2-40B4-BE49-F238E27FC236}">
                <a16:creationId xmlns:a16="http://schemas.microsoft.com/office/drawing/2014/main" id="{A7D5F7B7-A853-989A-6C32-1D57B830E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33854" y="3405613"/>
            <a:ext cx="409761" cy="409761"/>
          </a:xfrm>
          <a:prstGeom prst="rect">
            <a:avLst/>
          </a:prstGeom>
        </p:spPr>
      </p:pic>
      <p:pic>
        <p:nvPicPr>
          <p:cNvPr id="559" name="Графіка 558">
            <a:extLst>
              <a:ext uri="{FF2B5EF4-FFF2-40B4-BE49-F238E27FC236}">
                <a16:creationId xmlns:a16="http://schemas.microsoft.com/office/drawing/2014/main" id="{E6DC5422-4440-DA21-5B87-A2BB0C808D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7675" y="2071246"/>
            <a:ext cx="7508651" cy="1001009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CD20CA50-1699-B4E0-FE27-426E5356AD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5527" y="160709"/>
            <a:ext cx="1778616" cy="219489"/>
          </a:xfrm>
          <a:prstGeom prst="rect">
            <a:avLst/>
          </a:prstGeom>
        </p:spPr>
      </p:pic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CF0C5F84-3CEB-4020-5E86-254E0182E6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5984" y="134802"/>
            <a:ext cx="271304" cy="271304"/>
          </a:xfrm>
          <a:prstGeom prst="rect">
            <a:avLst/>
          </a:prstGeom>
        </p:spPr>
      </p:pic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E949C3D3-5B44-4676-5A76-25F0CAD266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6" name="Аудіо 5">
            <a:hlinkClick r:id="" action="ppaction://media"/>
            <a:extLst>
              <a:ext uri="{FF2B5EF4-FFF2-40B4-BE49-F238E27FC236}">
                <a16:creationId xmlns:a16="http://schemas.microsoft.com/office/drawing/2014/main" id="{2BFF6B3E-7AF2-F299-D96C-7C488B3E8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152500" t="-152500" r="-152500" b="-152500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2509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E5D25-136C-B0B6-94AF-E95F6F297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Графіка 533">
            <a:extLst>
              <a:ext uri="{FF2B5EF4-FFF2-40B4-BE49-F238E27FC236}">
                <a16:creationId xmlns:a16="http://schemas.microsoft.com/office/drawing/2014/main" id="{7F6C81EE-A588-5F5E-0686-C00B0FE9DD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0386" y="6620300"/>
            <a:ext cx="409761" cy="409761"/>
          </a:xfrm>
          <a:prstGeom prst="rect">
            <a:avLst/>
          </a:prstGeom>
        </p:spPr>
      </p:pic>
      <p:pic>
        <p:nvPicPr>
          <p:cNvPr id="536" name="Графіка 535">
            <a:extLst>
              <a:ext uri="{FF2B5EF4-FFF2-40B4-BE49-F238E27FC236}">
                <a16:creationId xmlns:a16="http://schemas.microsoft.com/office/drawing/2014/main" id="{8CA52EE0-FE6E-F8CC-15DC-0E91D2102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9903" y="7010732"/>
            <a:ext cx="409761" cy="409761"/>
          </a:xfrm>
          <a:prstGeom prst="rect">
            <a:avLst/>
          </a:prstGeom>
        </p:spPr>
      </p:pic>
      <p:pic>
        <p:nvPicPr>
          <p:cNvPr id="538" name="Графіка 537">
            <a:extLst>
              <a:ext uri="{FF2B5EF4-FFF2-40B4-BE49-F238E27FC236}">
                <a16:creationId xmlns:a16="http://schemas.microsoft.com/office/drawing/2014/main" id="{6F3A1BD6-AD6B-4F90-8E50-543B12DF2B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9420" y="7420493"/>
            <a:ext cx="409761" cy="409761"/>
          </a:xfrm>
          <a:prstGeom prst="rect">
            <a:avLst/>
          </a:prstGeom>
        </p:spPr>
      </p:pic>
      <p:pic>
        <p:nvPicPr>
          <p:cNvPr id="540" name="Графіка 539">
            <a:extLst>
              <a:ext uri="{FF2B5EF4-FFF2-40B4-BE49-F238E27FC236}">
                <a16:creationId xmlns:a16="http://schemas.microsoft.com/office/drawing/2014/main" id="{6B54E286-8F02-A38C-6267-FEFD7A385B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8936" y="7830253"/>
            <a:ext cx="409761" cy="409761"/>
          </a:xfrm>
          <a:prstGeom prst="rect">
            <a:avLst/>
          </a:prstGeom>
        </p:spPr>
      </p:pic>
      <p:pic>
        <p:nvPicPr>
          <p:cNvPr id="542" name="Графіка 541">
            <a:extLst>
              <a:ext uri="{FF2B5EF4-FFF2-40B4-BE49-F238E27FC236}">
                <a16:creationId xmlns:a16="http://schemas.microsoft.com/office/drawing/2014/main" id="{4ECFB98E-7D34-E30A-11F5-9B575E5E84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8453" y="8240014"/>
            <a:ext cx="409761" cy="409761"/>
          </a:xfrm>
          <a:prstGeom prst="rect">
            <a:avLst/>
          </a:prstGeom>
        </p:spPr>
      </p:pic>
      <p:pic>
        <p:nvPicPr>
          <p:cNvPr id="544" name="Графіка 543">
            <a:extLst>
              <a:ext uri="{FF2B5EF4-FFF2-40B4-BE49-F238E27FC236}">
                <a16:creationId xmlns:a16="http://schemas.microsoft.com/office/drawing/2014/main" id="{132EBEE8-84A7-B5C7-B068-19DE834F82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7971" y="8649774"/>
            <a:ext cx="409761" cy="409761"/>
          </a:xfrm>
          <a:prstGeom prst="rect">
            <a:avLst/>
          </a:prstGeom>
        </p:spPr>
      </p:pic>
      <p:pic>
        <p:nvPicPr>
          <p:cNvPr id="546" name="Графіка 545">
            <a:extLst>
              <a:ext uri="{FF2B5EF4-FFF2-40B4-BE49-F238E27FC236}">
                <a16:creationId xmlns:a16="http://schemas.microsoft.com/office/drawing/2014/main" id="{E5E084F2-910B-EFA5-468C-AECC620F57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7244" y="8649774"/>
            <a:ext cx="409761" cy="409761"/>
          </a:xfrm>
          <a:prstGeom prst="rect">
            <a:avLst/>
          </a:prstGeom>
        </p:spPr>
      </p:pic>
      <p:pic>
        <p:nvPicPr>
          <p:cNvPr id="548" name="Графіка 547">
            <a:extLst>
              <a:ext uri="{FF2B5EF4-FFF2-40B4-BE49-F238E27FC236}">
                <a16:creationId xmlns:a16="http://schemas.microsoft.com/office/drawing/2014/main" id="{C70FB539-B6A1-B99A-E9E4-FDD604A6D2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16761" y="8240013"/>
            <a:ext cx="409761" cy="409761"/>
          </a:xfrm>
          <a:prstGeom prst="rect">
            <a:avLst/>
          </a:prstGeom>
        </p:spPr>
      </p:pic>
      <p:pic>
        <p:nvPicPr>
          <p:cNvPr id="550" name="Графіка 549">
            <a:extLst>
              <a:ext uri="{FF2B5EF4-FFF2-40B4-BE49-F238E27FC236}">
                <a16:creationId xmlns:a16="http://schemas.microsoft.com/office/drawing/2014/main" id="{84C83E74-3E48-FCFC-3BD8-D6E728151C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6034" y="7830253"/>
            <a:ext cx="409761" cy="409761"/>
          </a:xfrm>
          <a:prstGeom prst="rect">
            <a:avLst/>
          </a:prstGeom>
        </p:spPr>
      </p:pic>
      <p:pic>
        <p:nvPicPr>
          <p:cNvPr id="552" name="Графіка 551">
            <a:extLst>
              <a:ext uri="{FF2B5EF4-FFF2-40B4-BE49-F238E27FC236}">
                <a16:creationId xmlns:a16="http://schemas.microsoft.com/office/drawing/2014/main" id="{A690A934-5714-6C9E-5A9B-8E8F3F5B88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5308" y="7420492"/>
            <a:ext cx="409761" cy="409761"/>
          </a:xfrm>
          <a:prstGeom prst="rect">
            <a:avLst/>
          </a:prstGeom>
        </p:spPr>
      </p:pic>
      <p:pic>
        <p:nvPicPr>
          <p:cNvPr id="554" name="Графіка 553">
            <a:extLst>
              <a:ext uri="{FF2B5EF4-FFF2-40B4-BE49-F238E27FC236}">
                <a16:creationId xmlns:a16="http://schemas.microsoft.com/office/drawing/2014/main" id="{4E625235-0176-77F8-BDCF-CE6168724F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85068" y="6941219"/>
            <a:ext cx="548786" cy="548786"/>
          </a:xfrm>
          <a:prstGeom prst="rect">
            <a:avLst/>
          </a:prstGeom>
        </p:spPr>
      </p:pic>
      <p:pic>
        <p:nvPicPr>
          <p:cNvPr id="556" name="Графіка 555">
            <a:extLst>
              <a:ext uri="{FF2B5EF4-FFF2-40B4-BE49-F238E27FC236}">
                <a16:creationId xmlns:a16="http://schemas.microsoft.com/office/drawing/2014/main" id="{66236A22-8076-CA77-A9EC-F936B985D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33854" y="6620300"/>
            <a:ext cx="409761" cy="409761"/>
          </a:xfrm>
          <a:prstGeom prst="rect">
            <a:avLst/>
          </a:prstGeom>
        </p:spPr>
      </p:pic>
      <p:pic>
        <p:nvPicPr>
          <p:cNvPr id="559" name="Графіка 558">
            <a:extLst>
              <a:ext uri="{FF2B5EF4-FFF2-40B4-BE49-F238E27FC236}">
                <a16:creationId xmlns:a16="http://schemas.microsoft.com/office/drawing/2014/main" id="{06828D9D-2816-57C3-CA43-53F040FFC2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7675" y="-2095692"/>
            <a:ext cx="7508651" cy="1001009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D363DED6-5811-DD94-90E3-883B59C807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951348" y="160709"/>
            <a:ext cx="1778616" cy="219489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06A181FF-9D5C-5703-28F2-CA0DA2419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290892" y="134802"/>
            <a:ext cx="271304" cy="271304"/>
          </a:xfrm>
          <a:prstGeom prst="rect">
            <a:avLst/>
          </a:prstGeom>
        </p:spPr>
      </p:pic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800CD904-2E35-5A11-E22E-C64F3AA793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85642" y="572058"/>
            <a:ext cx="2772716" cy="2190751"/>
          </a:xfrm>
          <a:prstGeom prst="rect">
            <a:avLst/>
          </a:prstGeom>
        </p:spPr>
      </p:pic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AD04C0D8-AB9A-7D25-688E-9E0E15BCE7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26469" y="3405086"/>
            <a:ext cx="4691063" cy="559594"/>
          </a:xfrm>
          <a:prstGeom prst="rect">
            <a:avLst/>
          </a:prstGeom>
        </p:spPr>
      </p:pic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8624F651-53F5-875F-5BFF-067E916BB9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82619" y="3964679"/>
            <a:ext cx="1287413" cy="752053"/>
          </a:xfrm>
          <a:prstGeom prst="rect">
            <a:avLst/>
          </a:prstGeom>
        </p:spPr>
      </p:pic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C5309833-4586-CF6C-A87A-0ABA9188BC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12" name="Аудіо 11">
            <a:hlinkClick r:id="" action="ppaction://media"/>
            <a:extLst>
              <a:ext uri="{FF2B5EF4-FFF2-40B4-BE49-F238E27FC236}">
                <a16:creationId xmlns:a16="http://schemas.microsoft.com/office/drawing/2014/main" id="{50008239-5184-9425-29E1-1C290E32A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rcRect l="-152500" t="-152500" r="-152500" b="-152500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4138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E9EF-4E93-C8A7-13E4-31EF7E8B5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8B452-673B-7BBF-B3D4-20526DE6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" y="0"/>
            <a:ext cx="9137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45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Графіка 562">
            <a:extLst>
              <a:ext uri="{FF2B5EF4-FFF2-40B4-BE49-F238E27FC236}">
                <a16:creationId xmlns:a16="http://schemas.microsoft.com/office/drawing/2014/main" id="{62FB1461-85BF-10A1-D2F2-C2B37176CD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8700" y="2960968"/>
            <a:ext cx="7086600" cy="874516"/>
          </a:xfrm>
          <a:prstGeom prst="rect">
            <a:avLst/>
          </a:prstGeom>
        </p:spPr>
      </p:pic>
      <p:pic>
        <p:nvPicPr>
          <p:cNvPr id="567" name="Графіка 566">
            <a:extLst>
              <a:ext uri="{FF2B5EF4-FFF2-40B4-BE49-F238E27FC236}">
                <a16:creationId xmlns:a16="http://schemas.microsoft.com/office/drawing/2014/main" id="{608ADA41-DA24-32F9-7153-FFE313EAB5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3929" y="667743"/>
            <a:ext cx="1796143" cy="1796143"/>
          </a:xfrm>
          <a:prstGeom prst="rect">
            <a:avLst/>
          </a:prstGeom>
        </p:spPr>
      </p:pic>
      <p:pic>
        <p:nvPicPr>
          <p:cNvPr id="568" name="Графіка 567">
            <a:extLst>
              <a:ext uri="{FF2B5EF4-FFF2-40B4-BE49-F238E27FC236}">
                <a16:creationId xmlns:a16="http://schemas.microsoft.com/office/drawing/2014/main" id="{D123194E-7A17-9628-19C9-81B0D7161A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0386" y="6620300"/>
            <a:ext cx="409761" cy="409761"/>
          </a:xfrm>
          <a:prstGeom prst="rect">
            <a:avLst/>
          </a:prstGeom>
        </p:spPr>
      </p:pic>
      <p:pic>
        <p:nvPicPr>
          <p:cNvPr id="569" name="Графіка 568">
            <a:extLst>
              <a:ext uri="{FF2B5EF4-FFF2-40B4-BE49-F238E27FC236}">
                <a16:creationId xmlns:a16="http://schemas.microsoft.com/office/drawing/2014/main" id="{9DAA5CA7-702C-61AC-1A84-791DC11DA8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9903" y="7010732"/>
            <a:ext cx="409761" cy="409761"/>
          </a:xfrm>
          <a:prstGeom prst="rect">
            <a:avLst/>
          </a:prstGeom>
        </p:spPr>
      </p:pic>
      <p:pic>
        <p:nvPicPr>
          <p:cNvPr id="570" name="Графіка 569">
            <a:extLst>
              <a:ext uri="{FF2B5EF4-FFF2-40B4-BE49-F238E27FC236}">
                <a16:creationId xmlns:a16="http://schemas.microsoft.com/office/drawing/2014/main" id="{6108DB68-EAC3-9C0C-47BC-040DB55E4E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9420" y="7420493"/>
            <a:ext cx="409761" cy="409761"/>
          </a:xfrm>
          <a:prstGeom prst="rect">
            <a:avLst/>
          </a:prstGeom>
        </p:spPr>
      </p:pic>
      <p:pic>
        <p:nvPicPr>
          <p:cNvPr id="571" name="Графіка 570">
            <a:extLst>
              <a:ext uri="{FF2B5EF4-FFF2-40B4-BE49-F238E27FC236}">
                <a16:creationId xmlns:a16="http://schemas.microsoft.com/office/drawing/2014/main" id="{06A7CF7C-2A25-72CA-CA8B-4C96B15DA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8936" y="7830253"/>
            <a:ext cx="409761" cy="409761"/>
          </a:xfrm>
          <a:prstGeom prst="rect">
            <a:avLst/>
          </a:prstGeom>
        </p:spPr>
      </p:pic>
      <p:pic>
        <p:nvPicPr>
          <p:cNvPr id="572" name="Графіка 571">
            <a:extLst>
              <a:ext uri="{FF2B5EF4-FFF2-40B4-BE49-F238E27FC236}">
                <a16:creationId xmlns:a16="http://schemas.microsoft.com/office/drawing/2014/main" id="{793FDF2D-2421-AB5B-8705-5D47C3E1D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8453" y="8240014"/>
            <a:ext cx="409761" cy="409761"/>
          </a:xfrm>
          <a:prstGeom prst="rect">
            <a:avLst/>
          </a:prstGeom>
        </p:spPr>
      </p:pic>
      <p:pic>
        <p:nvPicPr>
          <p:cNvPr id="573" name="Графіка 572">
            <a:extLst>
              <a:ext uri="{FF2B5EF4-FFF2-40B4-BE49-F238E27FC236}">
                <a16:creationId xmlns:a16="http://schemas.microsoft.com/office/drawing/2014/main" id="{A38C6E43-62DB-912D-DD41-BD21A2704C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7971" y="8649774"/>
            <a:ext cx="409761" cy="409761"/>
          </a:xfrm>
          <a:prstGeom prst="rect">
            <a:avLst/>
          </a:prstGeom>
        </p:spPr>
      </p:pic>
      <p:pic>
        <p:nvPicPr>
          <p:cNvPr id="574" name="Графіка 573">
            <a:extLst>
              <a:ext uri="{FF2B5EF4-FFF2-40B4-BE49-F238E27FC236}">
                <a16:creationId xmlns:a16="http://schemas.microsoft.com/office/drawing/2014/main" id="{8CED1B12-933C-D6AD-FC48-7BA71FBFF4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7244" y="8649774"/>
            <a:ext cx="409761" cy="409761"/>
          </a:xfrm>
          <a:prstGeom prst="rect">
            <a:avLst/>
          </a:prstGeom>
        </p:spPr>
      </p:pic>
      <p:pic>
        <p:nvPicPr>
          <p:cNvPr id="575" name="Графіка 574">
            <a:extLst>
              <a:ext uri="{FF2B5EF4-FFF2-40B4-BE49-F238E27FC236}">
                <a16:creationId xmlns:a16="http://schemas.microsoft.com/office/drawing/2014/main" id="{D6E8B9AD-0576-3120-3CB2-E7A0873BBB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16761" y="8240013"/>
            <a:ext cx="409761" cy="409761"/>
          </a:xfrm>
          <a:prstGeom prst="rect">
            <a:avLst/>
          </a:prstGeom>
        </p:spPr>
      </p:pic>
      <p:pic>
        <p:nvPicPr>
          <p:cNvPr id="576" name="Графіка 575">
            <a:extLst>
              <a:ext uri="{FF2B5EF4-FFF2-40B4-BE49-F238E27FC236}">
                <a16:creationId xmlns:a16="http://schemas.microsoft.com/office/drawing/2014/main" id="{767A78FB-DF05-942B-CDF0-BBF57615E4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6034" y="7830253"/>
            <a:ext cx="409761" cy="409761"/>
          </a:xfrm>
          <a:prstGeom prst="rect">
            <a:avLst/>
          </a:prstGeom>
        </p:spPr>
      </p:pic>
      <p:pic>
        <p:nvPicPr>
          <p:cNvPr id="577" name="Графіка 576">
            <a:extLst>
              <a:ext uri="{FF2B5EF4-FFF2-40B4-BE49-F238E27FC236}">
                <a16:creationId xmlns:a16="http://schemas.microsoft.com/office/drawing/2014/main" id="{5175769E-DC02-3AC7-1D8C-6A890391EF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5308" y="7420492"/>
            <a:ext cx="409761" cy="409761"/>
          </a:xfrm>
          <a:prstGeom prst="rect">
            <a:avLst/>
          </a:prstGeom>
        </p:spPr>
      </p:pic>
      <p:pic>
        <p:nvPicPr>
          <p:cNvPr id="578" name="Графіка 577">
            <a:extLst>
              <a:ext uri="{FF2B5EF4-FFF2-40B4-BE49-F238E27FC236}">
                <a16:creationId xmlns:a16="http://schemas.microsoft.com/office/drawing/2014/main" id="{0DBFA424-69AB-5C67-E462-5AA12816DB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85068" y="6941219"/>
            <a:ext cx="548786" cy="548786"/>
          </a:xfrm>
          <a:prstGeom prst="rect">
            <a:avLst/>
          </a:prstGeom>
        </p:spPr>
      </p:pic>
      <p:pic>
        <p:nvPicPr>
          <p:cNvPr id="579" name="Графіка 578">
            <a:extLst>
              <a:ext uri="{FF2B5EF4-FFF2-40B4-BE49-F238E27FC236}">
                <a16:creationId xmlns:a16="http://schemas.microsoft.com/office/drawing/2014/main" id="{F5EF77CA-1A96-7A83-07D7-250F3BBC01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33854" y="6620300"/>
            <a:ext cx="409761" cy="409761"/>
          </a:xfrm>
          <a:prstGeom prst="rect">
            <a:avLst/>
          </a:prstGeom>
        </p:spPr>
      </p:pic>
      <p:pic>
        <p:nvPicPr>
          <p:cNvPr id="581" name="Графіка 580">
            <a:extLst>
              <a:ext uri="{FF2B5EF4-FFF2-40B4-BE49-F238E27FC236}">
                <a16:creationId xmlns:a16="http://schemas.microsoft.com/office/drawing/2014/main" id="{BEFE15FF-42BD-7AA9-1B83-9FC38E792D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951348" y="160709"/>
            <a:ext cx="1778616" cy="219489"/>
          </a:xfrm>
          <a:prstGeom prst="rect">
            <a:avLst/>
          </a:prstGeom>
        </p:spPr>
      </p:pic>
      <p:pic>
        <p:nvPicPr>
          <p:cNvPr id="582" name="Графіка 581">
            <a:extLst>
              <a:ext uri="{FF2B5EF4-FFF2-40B4-BE49-F238E27FC236}">
                <a16:creationId xmlns:a16="http://schemas.microsoft.com/office/drawing/2014/main" id="{1ACC49FC-70F9-0DF7-1136-0C2F51709C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90892" y="134802"/>
            <a:ext cx="271304" cy="271304"/>
          </a:xfrm>
          <a:prstGeom prst="rect">
            <a:avLst/>
          </a:prstGeom>
        </p:spPr>
      </p:pic>
      <p:pic>
        <p:nvPicPr>
          <p:cNvPr id="583" name="Графіка 582">
            <a:extLst>
              <a:ext uri="{FF2B5EF4-FFF2-40B4-BE49-F238E27FC236}">
                <a16:creationId xmlns:a16="http://schemas.microsoft.com/office/drawing/2014/main" id="{942519CB-AE56-45DC-DC8B-63CB049A11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18987" y="2071246"/>
            <a:ext cx="7508651" cy="1001009"/>
          </a:xfrm>
          <a:prstGeom prst="rect">
            <a:avLst/>
          </a:prstGeom>
        </p:spPr>
      </p:pic>
      <p:sp>
        <p:nvSpPr>
          <p:cNvPr id="584" name="Text 0">
            <a:extLst>
              <a:ext uri="{FF2B5EF4-FFF2-40B4-BE49-F238E27FC236}">
                <a16:creationId xmlns:a16="http://schemas.microsoft.com/office/drawing/2014/main" id="{B85DE391-ADB9-9A36-7DA2-E55BCE316380}"/>
              </a:ext>
            </a:extLst>
          </p:cNvPr>
          <p:cNvSpPr/>
          <p:nvPr/>
        </p:nvSpPr>
        <p:spPr>
          <a:xfrm>
            <a:off x="19953791" y="1053183"/>
            <a:ext cx="4722763" cy="1461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813"/>
              </a:lnSpc>
            </a:pPr>
            <a:r>
              <a:rPr lang="uk-UA" sz="3063" b="1" dirty="0">
                <a:solidFill>
                  <a:srgbClr val="0076EC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Презентація</a:t>
            </a:r>
            <a:r>
              <a:rPr lang="en-US" sz="3063" b="1" dirty="0">
                <a:solidFill>
                  <a:srgbClr val="0076EC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професійної діяльності</a:t>
            </a:r>
            <a:endParaRPr lang="en-US" sz="3063" dirty="0">
              <a:solidFill>
                <a:srgbClr val="0076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5" name="Text 1">
            <a:extLst>
              <a:ext uri="{FF2B5EF4-FFF2-40B4-BE49-F238E27FC236}">
                <a16:creationId xmlns:a16="http://schemas.microsoft.com/office/drawing/2014/main" id="{8A57FDD4-1680-C5DD-FE86-3C8830F00032}"/>
              </a:ext>
            </a:extLst>
          </p:cNvPr>
          <p:cNvSpPr/>
          <p:nvPr/>
        </p:nvSpPr>
        <p:spPr>
          <a:xfrm>
            <a:off x="19953791" y="2571676"/>
            <a:ext cx="4722763" cy="487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906"/>
              </a:lnSpc>
            </a:pPr>
            <a:r>
              <a:rPr lang="en-US" sz="1531" b="1" dirty="0">
                <a:solidFill>
                  <a:srgbClr val="4B4E68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Вчителя інформатики · Бедевлянського ліцею</a:t>
            </a:r>
            <a:endParaRPr lang="en-US" sz="1531" dirty="0">
              <a:solidFill>
                <a:srgbClr val="4B4E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6" name="Text 2">
            <a:extLst>
              <a:ext uri="{FF2B5EF4-FFF2-40B4-BE49-F238E27FC236}">
                <a16:creationId xmlns:a16="http://schemas.microsoft.com/office/drawing/2014/main" id="{92A5D586-E6EE-1390-105C-6B4311DB1949}"/>
              </a:ext>
            </a:extLst>
          </p:cNvPr>
          <p:cNvSpPr/>
          <p:nvPr/>
        </p:nvSpPr>
        <p:spPr>
          <a:xfrm>
            <a:off x="19953791" y="3115792"/>
            <a:ext cx="4722763" cy="974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813"/>
              </a:lnSpc>
            </a:pPr>
            <a:r>
              <a:rPr lang="en-US" sz="3063" b="1" dirty="0">
                <a:solidFill>
                  <a:srgbClr val="4B4E68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Василь Михайлович ДУМНИЧ </a:t>
            </a:r>
            <a:endParaRPr lang="en-US" sz="3063" dirty="0">
              <a:solidFill>
                <a:srgbClr val="4B4E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7" name="Image 0" descr="preencoded.png">
            <a:extLst>
              <a:ext uri="{FF2B5EF4-FFF2-40B4-BE49-F238E27FC236}">
                <a16:creationId xmlns:a16="http://schemas.microsoft.com/office/drawing/2014/main" id="{5E2472F6-4C07-6BB0-2DA7-43DC610CD1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858375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5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4C25F2-EF75-014F-111F-FCEAD6DB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87" y="-302210"/>
            <a:ext cx="9160087" cy="3925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3" name="Text 0"/>
          <p:cNvSpPr/>
          <p:nvPr/>
        </p:nvSpPr>
        <p:spPr>
          <a:xfrm>
            <a:off x="130628" y="3781925"/>
            <a:ext cx="3682093" cy="531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813"/>
              </a:lnSpc>
            </a:pPr>
            <a:r>
              <a:rPr lang="uk-UA" b="1" dirty="0">
                <a:solidFill>
                  <a:srgbClr val="0076EC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Представлення робіт учнів</a:t>
            </a:r>
            <a:endParaRPr lang="en-US" dirty="0">
              <a:solidFill>
                <a:srgbClr val="0076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153630" y="5535845"/>
            <a:ext cx="4722763" cy="487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906"/>
              </a:lnSpc>
            </a:pPr>
            <a:r>
              <a:rPr lang="en-US" sz="1531" b="1" dirty="0">
                <a:solidFill>
                  <a:srgbClr val="4B4E68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Вчителя інформатики · Бедевлянського ліцею</a:t>
            </a:r>
            <a:endParaRPr lang="en-US" sz="1531" dirty="0">
              <a:solidFill>
                <a:srgbClr val="4B4E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153630" y="3781923"/>
            <a:ext cx="4722763" cy="531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813"/>
              </a:lnSpc>
            </a:pPr>
            <a:r>
              <a:rPr lang="en-US" sz="2000" b="1" dirty="0">
                <a:solidFill>
                  <a:srgbClr val="4B4E68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Василь Михайлович ДУМНИЧ </a:t>
            </a:r>
            <a:endParaRPr lang="en-US" sz="2000" dirty="0">
              <a:solidFill>
                <a:srgbClr val="4B4E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7BE4A8C6-CA6A-2670-6B66-D8D7A374F9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BB590951-0C56-9C3A-40E5-67FD6B7A13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263" y="3262878"/>
            <a:ext cx="1778616" cy="219489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0F99241B-9C96-C6BE-E866-20E5D8854C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720" y="3236971"/>
            <a:ext cx="271304" cy="27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D9F746-75CE-4F7F-FFA3-AC316F179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7BE4A8C6-CA6A-2670-6B66-D8D7A374F9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77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5E4C-FC61-402B-CADA-CD7133D33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437E8972-021E-E6A3-1DB3-771405FB8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923848"/>
            <a:ext cx="505293" cy="1248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F041ED-8CDD-5FC8-8796-2EA4590B1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5" y="650814"/>
            <a:ext cx="3841871" cy="384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61CA75-BEC3-554E-B7EF-B28DF57AF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291" y="2080779"/>
            <a:ext cx="4539508" cy="2553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A715C7-D4D3-45AF-0F3F-05033ECD6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291" y="650814"/>
            <a:ext cx="2142836" cy="1205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3338D9-5C20-93CC-DF0A-9D2AAB69D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7963" y="650814"/>
            <a:ext cx="2142836" cy="1205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64247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19" y="371401"/>
            <a:ext cx="3300487" cy="44006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9610" y="382042"/>
            <a:ext cx="5031730" cy="40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3257B8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STEM-проєкт: «Смарт Парк»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49610" y="958081"/>
            <a:ext cx="4815780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Інтерактивна 3D-модель паркової зони на базі </a:t>
            </a:r>
            <a:r>
              <a:rPr lang="en-US" sz="1000" b="1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ESP32-S3</a:t>
            </a: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комплексна IoT-екосистема з датчиками, освітленням і сенсорною взаємодією.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49610" y="1480914"/>
            <a:ext cx="4815780" cy="732830"/>
          </a:xfrm>
          <a:prstGeom prst="roundRect">
            <a:avLst>
              <a:gd name="adj" fmla="val 26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78048" y="1609353"/>
            <a:ext cx="2063130" cy="210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🌱</a:t>
            </a:r>
            <a:r>
              <a:rPr lang="en-US" sz="12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 Ґрунт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78048" y="1889373"/>
            <a:ext cx="5016103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Контроль сухості та автоматичний полив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49610" y="2330128"/>
            <a:ext cx="4815780" cy="732830"/>
          </a:xfrm>
          <a:prstGeom prst="roundRect">
            <a:avLst>
              <a:gd name="adj" fmla="val 26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78048" y="2458566"/>
            <a:ext cx="2063130" cy="210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💨</a:t>
            </a:r>
            <a:r>
              <a:rPr lang="en-US" sz="12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 Повітря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78048" y="2738586"/>
            <a:ext cx="5016103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Локальна вентиляція та очищення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49610" y="3179341"/>
            <a:ext cx="4815780" cy="732830"/>
          </a:xfrm>
          <a:prstGeom prst="roundRect">
            <a:avLst>
              <a:gd name="adj" fmla="val 26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78048" y="3307779"/>
            <a:ext cx="2063130" cy="210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💡</a:t>
            </a:r>
            <a:r>
              <a:rPr lang="en-US" sz="12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 Освітлення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78048" y="3587800"/>
            <a:ext cx="5016103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Розумне LED-дерево з датчиками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449610" y="4028554"/>
            <a:ext cx="4815780" cy="732830"/>
          </a:xfrm>
          <a:prstGeom prst="roundRect">
            <a:avLst>
              <a:gd name="adj" fmla="val 263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78048" y="4156993"/>
            <a:ext cx="2063130" cy="210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📟</a:t>
            </a:r>
            <a:r>
              <a:rPr lang="en-US" sz="1250" dirty="0">
                <a:solidFill>
                  <a:srgbClr val="15213F"/>
                </a:solidFill>
                <a:latin typeface="Arial" panose="020B0604020202020204" pitchFamily="34" charset="0"/>
                <a:ea typeface="Roboto Slab" pitchFamily="34" charset="-122"/>
                <a:cs typeface="Arial" panose="020B0604020202020204" pitchFamily="34" charset="0"/>
              </a:rPr>
              <a:t> Дисплей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78048" y="4437013"/>
            <a:ext cx="5016103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OLED/TFT — відображення даних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Графіка 17">
            <a:extLst>
              <a:ext uri="{FF2B5EF4-FFF2-40B4-BE49-F238E27FC236}">
                <a16:creationId xmlns:a16="http://schemas.microsoft.com/office/drawing/2014/main" id="{7C12F9D6-FF78-950B-304C-4750F70732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6125-603F-E581-4D65-6CF63C199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9415633D-D879-8FBE-F8DC-40D5E22E92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757" y="4881562"/>
            <a:ext cx="676486" cy="1670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7211F2-9FF5-CAD7-2521-F4446C44D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6" y="650814"/>
            <a:ext cx="3841871" cy="384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48A105-24CF-CD88-AB01-1CDDB2E9C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38" y="2210953"/>
            <a:ext cx="3916218" cy="2202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97378C-21FF-CD3D-D4F8-8CA0B2FD3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856" y="816525"/>
            <a:ext cx="2096656" cy="1179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1B701B-F298-27C6-2D79-D77CD7721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758" y="816524"/>
            <a:ext cx="2096656" cy="1179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4540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639</Words>
  <Application>Microsoft Office PowerPoint</Application>
  <PresentationFormat>Екран (16:9)</PresentationFormat>
  <Paragraphs>138</Paragraphs>
  <Slides>35</Slides>
  <Notes>27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37" baseType="lpstr"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Office inF-Administration</cp:lastModifiedBy>
  <cp:revision>30</cp:revision>
  <dcterms:created xsi:type="dcterms:W3CDTF">2026-05-18T16:18:16Z</dcterms:created>
  <dcterms:modified xsi:type="dcterms:W3CDTF">2026-05-19T19:11:57Z</dcterms:modified>
</cp:coreProperties>
</file>